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notesSlides/notesSlide10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drawings/drawing1.xml" ContentType="application/vnd.openxmlformats-officedocument.drawingml.chartshapes+xml"/>
  <Override PartName="/ppt/charts/chart14.xml" ContentType="application/vnd.openxmlformats-officedocument.drawingml.chart+xml"/>
  <Override PartName="/ppt/drawings/drawing2.xml" ContentType="application/vnd.openxmlformats-officedocument.drawingml.chartshapes+xml"/>
  <Override PartName="/ppt/notesSlides/notesSlide11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drawings/drawing3.xml" ContentType="application/vnd.openxmlformats-officedocument.drawingml.chartshapes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0"/>
  </p:notesMasterIdLst>
  <p:sldIdLst>
    <p:sldId id="256" r:id="rId2"/>
    <p:sldId id="371" r:id="rId3"/>
    <p:sldId id="257" r:id="rId4"/>
    <p:sldId id="360" r:id="rId5"/>
    <p:sldId id="355" r:id="rId6"/>
    <p:sldId id="366" r:id="rId7"/>
    <p:sldId id="359" r:id="rId8"/>
    <p:sldId id="368" r:id="rId9"/>
    <p:sldId id="358" r:id="rId10"/>
    <p:sldId id="369" r:id="rId11"/>
    <p:sldId id="363" r:id="rId12"/>
    <p:sldId id="259" r:id="rId13"/>
    <p:sldId id="260" r:id="rId14"/>
    <p:sldId id="362" r:id="rId15"/>
    <p:sldId id="348" r:id="rId16"/>
    <p:sldId id="436" r:id="rId17"/>
    <p:sldId id="452" r:id="rId18"/>
    <p:sldId id="453" r:id="rId19"/>
    <p:sldId id="444" r:id="rId20"/>
    <p:sldId id="455" r:id="rId21"/>
    <p:sldId id="441" r:id="rId22"/>
    <p:sldId id="456" r:id="rId23"/>
    <p:sldId id="442" r:id="rId24"/>
    <p:sldId id="415" r:id="rId25"/>
    <p:sldId id="416" r:id="rId26"/>
    <p:sldId id="417" r:id="rId27"/>
    <p:sldId id="418" r:id="rId28"/>
    <p:sldId id="419" r:id="rId29"/>
    <p:sldId id="420" r:id="rId30"/>
    <p:sldId id="266" r:id="rId31"/>
    <p:sldId id="396" r:id="rId32"/>
    <p:sldId id="397" r:id="rId33"/>
    <p:sldId id="398" r:id="rId34"/>
    <p:sldId id="395" r:id="rId35"/>
    <p:sldId id="399" r:id="rId36"/>
    <p:sldId id="400" r:id="rId37"/>
    <p:sldId id="401" r:id="rId38"/>
    <p:sldId id="402" r:id="rId39"/>
    <p:sldId id="379" r:id="rId40"/>
    <p:sldId id="427" r:id="rId41"/>
    <p:sldId id="428" r:id="rId42"/>
    <p:sldId id="429" r:id="rId43"/>
    <p:sldId id="430" r:id="rId44"/>
    <p:sldId id="431" r:id="rId45"/>
    <p:sldId id="432" r:id="rId46"/>
    <p:sldId id="433" r:id="rId47"/>
    <p:sldId id="350" r:id="rId48"/>
    <p:sldId id="421" r:id="rId49"/>
    <p:sldId id="422" r:id="rId50"/>
    <p:sldId id="423" r:id="rId51"/>
    <p:sldId id="424" r:id="rId52"/>
    <p:sldId id="425" r:id="rId53"/>
    <p:sldId id="426" r:id="rId54"/>
    <p:sldId id="351" r:id="rId55"/>
    <p:sldId id="435" r:id="rId56"/>
    <p:sldId id="403" r:id="rId57"/>
    <p:sldId id="404" r:id="rId58"/>
    <p:sldId id="405" r:id="rId59"/>
    <p:sldId id="406" r:id="rId60"/>
    <p:sldId id="407" r:id="rId61"/>
    <p:sldId id="434" r:id="rId62"/>
    <p:sldId id="352" r:id="rId63"/>
    <p:sldId id="374" r:id="rId64"/>
    <p:sldId id="375" r:id="rId65"/>
    <p:sldId id="376" r:id="rId66"/>
    <p:sldId id="365" r:id="rId67"/>
    <p:sldId id="377" r:id="rId68"/>
    <p:sldId id="367" r:id="rId69"/>
    <p:sldId id="378" r:id="rId70"/>
    <p:sldId id="353" r:id="rId71"/>
    <p:sldId id="383" r:id="rId72"/>
    <p:sldId id="384" r:id="rId73"/>
    <p:sldId id="385" r:id="rId74"/>
    <p:sldId id="386" r:id="rId75"/>
    <p:sldId id="387" r:id="rId76"/>
    <p:sldId id="264" r:id="rId77"/>
    <p:sldId id="364" r:id="rId78"/>
    <p:sldId id="370" r:id="rId79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ลักษณะสีอ่อน 3 - เน้น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77" autoAdjust="0"/>
  </p:normalViewPr>
  <p:slideViewPr>
    <p:cSldViewPr>
      <p:cViewPr>
        <p:scale>
          <a:sx n="66" d="100"/>
          <a:sy n="66" d="100"/>
        </p:scale>
        <p:origin x="1422" y="-312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&#3626;&#3656;&#3591;&#3612;&#3656;&#3634;&#3609;&#3619;&#3634;&#3588;&#3634;%20-%20&#3614;&#3618;&#3634;&#3585;&#3619;&#3603;&#3660;%20Demand\Demand%20Run%20model%20&#3649;&#3621;&#3632;%20&#3612;&#3621;&#3585;&#3634;&#3619;&#3624;&#3638;&#3585;&#3625;&#3634;%20&#3619;&#3623;&#3617;\RMSE%20Demand%20&#3612;&#3621;&#3614;&#3618;&#3634;&#3585;&#3619;&#3603;&#3660;%20&#3619;&#3623;&#3617;.xlsx" TargetMode="Externa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G:\&#3591;&#3634;&#3609;%20&#3626;&#3624;&#3585;\&#3623;&#3636;&#3592;&#3633;&#3618;%20&#3611;&#3637;%202563\&#3626;&#3656;&#3591;&#3612;&#3656;&#3634;&#3609;&#3619;&#3634;&#3588;&#3634;%20-%20&#3614;&#3618;&#3634;&#3585;&#3619;&#3603;&#3660;%20Demand\Demand%20Run%20model%20&#3649;&#3621;&#3632;%20&#3612;&#3621;&#3585;&#3634;&#3619;&#3624;&#3638;&#3585;&#3625;&#3634;%20&#3619;&#3623;&#3617;\RMSE%20Demand%20&#3612;&#3621;&#3614;&#3618;&#3634;&#3585;&#3619;&#3603;&#3660;%20&#3619;&#3623;&#3617;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D:\demand_pineapple\results_&#3614;&#3618;&#3634;&#3585;&#3619;&#3603;&#3660;&#3626;&#3633;&#3610;&#3611;&#3632;&#3619;&#3604;_&#3648;&#3604;&#3639;&#3629;&#3609;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ansern\OAE%20JOB\&#3591;&#3634;&#3609;&#3623;&#3636;&#3592;&#3633;&#3618;%20OAE\&#3591;&#3634;&#3609;&#3623;&#3636;&#3592;&#3633;&#3618;&#3611;&#3637;%2063\&#3614;&#3618;&#3634;&#3585;&#3619;&#3603;&#3660;%20&#3649;&#3621;&#3632;&#3626;&#3656;&#3591;&#3612;&#3656;&#3634;&#3609;&#3619;&#3634;&#3588;&#3634;\Run%20&#3614;&#3618;&#3634;&#3585;&#3619;&#3603;&#3660;&#3652;&#3586;&#3656;&#3652;&#3585;&#3656;\Run%20&#3626;&#3617;&#3585;&#3634;&#3619;&#3614;&#3618;&#3634;&#3585;&#3619;&#3603;&#3660;%20&#3651;&#3627;&#3617;&#3656;%2031.8.63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share-baer\LivWkGrp\&#3591;&#3634;&#3609;&#3623;&#3636;&#3592;&#3633;&#3618;%2063\&#3626;&#3656;&#3591;&#3605;&#3657;&#3629;&#3591;%20fon\&#3610;&#3633;&#3597;&#3594;&#3637;&#3626;&#3617;&#3604;&#3640;&#3621;&#3586;&#3657;&#3634;&#3623;&#3650;&#3614;&#3604;&#3648;&#3621;&#3637;&#3657;&#3618;&#3591;&#3626;&#3633;&#3605;&#3623;&#3660;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eepound.yon\Desktop\&#3586;&#3657;&#3629;&#3617;&#3641;&#3621;&#3617;&#3633;&#3609;\&#3612;&#3621;&#3612;&#3621;&#3636;&#3605;&#3650;&#3621;&#3585;%20(&#3621;&#3656;&#3634;&#3626;&#3640;&#3604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eepound.yon\Desktop\&#3586;&#3657;&#3629;&#3617;&#3641;&#3621;&#3617;&#3633;&#3609;\&#3617;&#3641;&#3621;&#3588;&#3656;&#3634;&#3649;&#3621;&#3632;&#3611;&#3619;&#3636;&#3617;&#3634;&#3603;&#3626;&#3656;&#3591;&#3629;&#3629;&#3585;&#3650;&#3621;&#3585;%2015%20&#3617;&#3636;.&#3618;.%206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eepound.yon\Desktop\&#3586;&#3657;&#3629;&#3617;&#3641;&#3621;&#3617;&#3633;&#3609;\&#3617;&#3641;&#3621;&#3588;&#3656;&#3634;&#3649;&#3621;&#3632;&#3611;&#3619;&#3636;&#3617;&#3634;&#3603;&#3626;&#3656;&#3591;&#3629;&#3629;&#3585;&#3650;&#3621;&#3585;%2015%20&#3617;&#3636;.&#3618;.%206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b7157c6e38bbba9b/research01/&#3614;&#3618;&#3634;&#3585;&#3619;&#3603;&#3660;/data%20&#3617;&#3633;&#3609;&#3626;&#3635;&#3611;&#3632;&#3627;&#3621;&#3633;&#3591;%2044-62%20-%20Copy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eepound.yon\OneDrive\research01\&#3614;&#3618;&#3634;&#3585;&#3619;&#3603;&#3660;\data%20&#3617;&#3633;&#3609;&#3626;&#3635;&#3611;&#3632;&#3627;&#3621;&#3633;&#3591;%2044-62%20-%20Copy.xls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eepound.yon\OneDrive\research01\&#3614;&#3618;&#3634;&#3585;&#3619;&#3603;&#3660;\data%20&#3617;&#3633;&#3609;&#3626;&#3635;&#3611;&#3632;&#3627;&#3621;&#3633;&#3591;%2044-62%20-%20Copy.xls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ata%20price%20transmission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r>
              <a:rPr lang="th-TH"/>
              <a:t>จำนวนประชากร (ล้านคน)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defRPr>
          </a:pPr>
          <a:endParaRPr lang="th-T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Sheet1!$D$226</c:f>
              <c:strCache>
                <c:ptCount val="1"/>
                <c:pt idx="0">
                  <c:v>Thailand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Sheet1!$E$225:$T$225</c:f>
              <c:numCache>
                <c:formatCode>General</c:formatCode>
                <c:ptCount val="16"/>
                <c:pt idx="0">
                  <c:v>2543</c:v>
                </c:pt>
                <c:pt idx="1">
                  <c:v>2544</c:v>
                </c:pt>
                <c:pt idx="2">
                  <c:v>2545</c:v>
                </c:pt>
                <c:pt idx="3">
                  <c:v>2546</c:v>
                </c:pt>
                <c:pt idx="4">
                  <c:v>2547</c:v>
                </c:pt>
                <c:pt idx="5">
                  <c:v>2548</c:v>
                </c:pt>
                <c:pt idx="6">
                  <c:v>2549</c:v>
                </c:pt>
                <c:pt idx="7">
                  <c:v>2550</c:v>
                </c:pt>
                <c:pt idx="8">
                  <c:v>2551</c:v>
                </c:pt>
                <c:pt idx="9">
                  <c:v>2552</c:v>
                </c:pt>
                <c:pt idx="10">
                  <c:v>2553</c:v>
                </c:pt>
                <c:pt idx="11">
                  <c:v>2554</c:v>
                </c:pt>
                <c:pt idx="12">
                  <c:v>2555</c:v>
                </c:pt>
                <c:pt idx="13">
                  <c:v>2556</c:v>
                </c:pt>
                <c:pt idx="14">
                  <c:v>2557</c:v>
                </c:pt>
                <c:pt idx="15">
                  <c:v>2558</c:v>
                </c:pt>
              </c:numCache>
            </c:numRef>
          </c:cat>
          <c:val>
            <c:numRef>
              <c:f>Sheet1!$E$226:$T$226</c:f>
              <c:numCache>
                <c:formatCode>0.00</c:formatCode>
                <c:ptCount val="16"/>
                <c:pt idx="0">
                  <c:v>62.952641999999997</c:v>
                </c:pt>
                <c:pt idx="1">
                  <c:v>63.539195999999997</c:v>
                </c:pt>
                <c:pt idx="2">
                  <c:v>64.069086999999996</c:v>
                </c:pt>
                <c:pt idx="3">
                  <c:v>64.549865999999994</c:v>
                </c:pt>
                <c:pt idx="4">
                  <c:v>64.995299000000003</c:v>
                </c:pt>
                <c:pt idx="5">
                  <c:v>65.416189000000003</c:v>
                </c:pt>
                <c:pt idx="6">
                  <c:v>65.812535999999994</c:v>
                </c:pt>
                <c:pt idx="7">
                  <c:v>66.182067000000004</c:v>
                </c:pt>
                <c:pt idx="8">
                  <c:v>66.530984000000004</c:v>
                </c:pt>
                <c:pt idx="9">
                  <c:v>66.866838999999999</c:v>
                </c:pt>
                <c:pt idx="10">
                  <c:v>67.195027999999994</c:v>
                </c:pt>
                <c:pt idx="11">
                  <c:v>67.518382000000003</c:v>
                </c:pt>
                <c:pt idx="12">
                  <c:v>67.835956999999993</c:v>
                </c:pt>
                <c:pt idx="13">
                  <c:v>68.144501000000005</c:v>
                </c:pt>
                <c:pt idx="14">
                  <c:v>68.438730000000007</c:v>
                </c:pt>
                <c:pt idx="15">
                  <c:v>68.714511000000002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3A-41BC-B336-2111DA7E8F7E}"/>
            </c:ext>
          </c:extLst>
        </c:ser>
        <c:ser>
          <c:idx val="1"/>
          <c:order val="1"/>
          <c:tx>
            <c:strRef>
              <c:f>Sheet1!$D$227</c:f>
              <c:strCache>
                <c:ptCount val="1"/>
                <c:pt idx="0">
                  <c:v>217 countries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Sheet1!$E$225:$T$225</c:f>
              <c:numCache>
                <c:formatCode>General</c:formatCode>
                <c:ptCount val="16"/>
                <c:pt idx="0">
                  <c:v>2543</c:v>
                </c:pt>
                <c:pt idx="1">
                  <c:v>2544</c:v>
                </c:pt>
                <c:pt idx="2">
                  <c:v>2545</c:v>
                </c:pt>
                <c:pt idx="3">
                  <c:v>2546</c:v>
                </c:pt>
                <c:pt idx="4">
                  <c:v>2547</c:v>
                </c:pt>
                <c:pt idx="5">
                  <c:v>2548</c:v>
                </c:pt>
                <c:pt idx="6">
                  <c:v>2549</c:v>
                </c:pt>
                <c:pt idx="7">
                  <c:v>2550</c:v>
                </c:pt>
                <c:pt idx="8">
                  <c:v>2551</c:v>
                </c:pt>
                <c:pt idx="9">
                  <c:v>2552</c:v>
                </c:pt>
                <c:pt idx="10">
                  <c:v>2553</c:v>
                </c:pt>
                <c:pt idx="11">
                  <c:v>2554</c:v>
                </c:pt>
                <c:pt idx="12">
                  <c:v>2555</c:v>
                </c:pt>
                <c:pt idx="13">
                  <c:v>2556</c:v>
                </c:pt>
                <c:pt idx="14">
                  <c:v>2557</c:v>
                </c:pt>
                <c:pt idx="15">
                  <c:v>2558</c:v>
                </c:pt>
              </c:numCache>
            </c:numRef>
          </c:cat>
          <c:val>
            <c:numRef>
              <c:f>Sheet1!$E$227:$T$227</c:f>
              <c:numCache>
                <c:formatCode>0.00</c:formatCode>
                <c:ptCount val="16"/>
                <c:pt idx="0">
                  <c:v>6092.1600070000004</c:v>
                </c:pt>
                <c:pt idx="1">
                  <c:v>6171.3322509999998</c:v>
                </c:pt>
                <c:pt idx="2">
                  <c:v>6250.295486</c:v>
                </c:pt>
                <c:pt idx="3">
                  <c:v>6329.3281079999997</c:v>
                </c:pt>
                <c:pt idx="4">
                  <c:v>6408.9113939999997</c:v>
                </c:pt>
                <c:pt idx="5">
                  <c:v>6489.0258080000003</c:v>
                </c:pt>
                <c:pt idx="6">
                  <c:v>6569.9199060000001</c:v>
                </c:pt>
                <c:pt idx="7">
                  <c:v>6651.3017609999997</c:v>
                </c:pt>
                <c:pt idx="8">
                  <c:v>6733.9236419999997</c:v>
                </c:pt>
                <c:pt idx="9">
                  <c:v>6816.5049390000004</c:v>
                </c:pt>
                <c:pt idx="10">
                  <c:v>6898.7332329999999</c:v>
                </c:pt>
                <c:pt idx="11">
                  <c:v>6979.6801269999996</c:v>
                </c:pt>
                <c:pt idx="12">
                  <c:v>7059.2515620000004</c:v>
                </c:pt>
                <c:pt idx="13">
                  <c:v>7143.0144790000004</c:v>
                </c:pt>
                <c:pt idx="14">
                  <c:v>7227.5248920000004</c:v>
                </c:pt>
                <c:pt idx="15">
                  <c:v>7312.1605799999998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3A-41BC-B336-2111DA7E8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152208"/>
        <c:axId val="213473240"/>
      </c:lineChart>
      <c:catAx>
        <c:axId val="21415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endParaRPr lang="th-TH"/>
          </a:p>
        </c:txPr>
        <c:crossAx val="213473240"/>
        <c:crosses val="autoZero"/>
        <c:auto val="1"/>
        <c:lblAlgn val="ctr"/>
        <c:lblOffset val="100"/>
        <c:noMultiLvlLbl val="0"/>
      </c:catAx>
      <c:valAx>
        <c:axId val="2134732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14152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TH Sarabun New" panose="020B0500040200020003" pitchFamily="34" charset="-34"/>
          <a:cs typeface="TH Sarabun New" panose="020B0500040200020003" pitchFamily="34" charset="-34"/>
        </a:defRPr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9561420102471"/>
          <c:y val="4.2905497613424139E-2"/>
          <c:w val="0.85356582001399239"/>
          <c:h val="0.53638856592687467"/>
        </c:manualLayout>
      </c:layout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consume_actual</c:v>
                </c:pt>
              </c:strCache>
            </c:strRef>
          </c:tx>
          <c:spPr>
            <a:ln w="12700" cap="rnd">
              <a:solidFill>
                <a:srgbClr val="199B19"/>
              </a:solidFill>
              <a:round/>
            </a:ln>
            <a:effectLst/>
          </c:spPr>
          <c:marker>
            <c:symbol val="none"/>
          </c:marker>
          <c:cat>
            <c:strRef>
              <c:f>Sheet2!$A$2:$A$157</c:f>
              <c:strCache>
                <c:ptCount val="156"/>
                <c:pt idx="0">
                  <c:v>2552M01</c:v>
                </c:pt>
                <c:pt idx="1">
                  <c:v>2552M02</c:v>
                </c:pt>
                <c:pt idx="2">
                  <c:v>2552M03</c:v>
                </c:pt>
                <c:pt idx="3">
                  <c:v>2552M04</c:v>
                </c:pt>
                <c:pt idx="4">
                  <c:v>2552M05</c:v>
                </c:pt>
                <c:pt idx="5">
                  <c:v>2552M06</c:v>
                </c:pt>
                <c:pt idx="6">
                  <c:v>2552M07</c:v>
                </c:pt>
                <c:pt idx="7">
                  <c:v>2552M08</c:v>
                </c:pt>
                <c:pt idx="8">
                  <c:v>2552M09</c:v>
                </c:pt>
                <c:pt idx="9">
                  <c:v>2552M10</c:v>
                </c:pt>
                <c:pt idx="10">
                  <c:v>2552M11</c:v>
                </c:pt>
                <c:pt idx="11">
                  <c:v>2552M12</c:v>
                </c:pt>
                <c:pt idx="12">
                  <c:v>2553M01</c:v>
                </c:pt>
                <c:pt idx="13">
                  <c:v>2553M02</c:v>
                </c:pt>
                <c:pt idx="14">
                  <c:v>2553M03</c:v>
                </c:pt>
                <c:pt idx="15">
                  <c:v>2553M04</c:v>
                </c:pt>
                <c:pt idx="16">
                  <c:v>2553M05</c:v>
                </c:pt>
                <c:pt idx="17">
                  <c:v>2553M06</c:v>
                </c:pt>
                <c:pt idx="18">
                  <c:v>2553M07</c:v>
                </c:pt>
                <c:pt idx="19">
                  <c:v>2553M08</c:v>
                </c:pt>
                <c:pt idx="20">
                  <c:v>2553M09</c:v>
                </c:pt>
                <c:pt idx="21">
                  <c:v>2553M10</c:v>
                </c:pt>
                <c:pt idx="22">
                  <c:v>2553M11</c:v>
                </c:pt>
                <c:pt idx="23">
                  <c:v>2553M12</c:v>
                </c:pt>
                <c:pt idx="24">
                  <c:v>2554M01</c:v>
                </c:pt>
                <c:pt idx="25">
                  <c:v>2554M02</c:v>
                </c:pt>
                <c:pt idx="26">
                  <c:v>2554M03</c:v>
                </c:pt>
                <c:pt idx="27">
                  <c:v>2554M04</c:v>
                </c:pt>
                <c:pt idx="28">
                  <c:v>2554M05</c:v>
                </c:pt>
                <c:pt idx="29">
                  <c:v>2554M06</c:v>
                </c:pt>
                <c:pt idx="30">
                  <c:v>2554M07</c:v>
                </c:pt>
                <c:pt idx="31">
                  <c:v>2554M08</c:v>
                </c:pt>
                <c:pt idx="32">
                  <c:v>2554M09</c:v>
                </c:pt>
                <c:pt idx="33">
                  <c:v>2554M10</c:v>
                </c:pt>
                <c:pt idx="34">
                  <c:v>2554M11</c:v>
                </c:pt>
                <c:pt idx="35">
                  <c:v>2554M12</c:v>
                </c:pt>
                <c:pt idx="36">
                  <c:v>2555M01</c:v>
                </c:pt>
                <c:pt idx="37">
                  <c:v>2555M02</c:v>
                </c:pt>
                <c:pt idx="38">
                  <c:v>2555M03</c:v>
                </c:pt>
                <c:pt idx="39">
                  <c:v>2555M04</c:v>
                </c:pt>
                <c:pt idx="40">
                  <c:v>2555M05</c:v>
                </c:pt>
                <c:pt idx="41">
                  <c:v>2555M06</c:v>
                </c:pt>
                <c:pt idx="42">
                  <c:v>2555M07</c:v>
                </c:pt>
                <c:pt idx="43">
                  <c:v>2555M08</c:v>
                </c:pt>
                <c:pt idx="44">
                  <c:v>2555M09</c:v>
                </c:pt>
                <c:pt idx="45">
                  <c:v>2555M10</c:v>
                </c:pt>
                <c:pt idx="46">
                  <c:v>2555M11</c:v>
                </c:pt>
                <c:pt idx="47">
                  <c:v>2555M12</c:v>
                </c:pt>
                <c:pt idx="48">
                  <c:v>2556M01</c:v>
                </c:pt>
                <c:pt idx="49">
                  <c:v>2556M02</c:v>
                </c:pt>
                <c:pt idx="50">
                  <c:v>2556M03</c:v>
                </c:pt>
                <c:pt idx="51">
                  <c:v>2556M04</c:v>
                </c:pt>
                <c:pt idx="52">
                  <c:v>2556M05</c:v>
                </c:pt>
                <c:pt idx="53">
                  <c:v>2556M06</c:v>
                </c:pt>
                <c:pt idx="54">
                  <c:v>2556M07</c:v>
                </c:pt>
                <c:pt idx="55">
                  <c:v>2556M08</c:v>
                </c:pt>
                <c:pt idx="56">
                  <c:v>2556M09</c:v>
                </c:pt>
                <c:pt idx="57">
                  <c:v>2556M10</c:v>
                </c:pt>
                <c:pt idx="58">
                  <c:v>2556M11</c:v>
                </c:pt>
                <c:pt idx="59">
                  <c:v>2556M12</c:v>
                </c:pt>
                <c:pt idx="60">
                  <c:v>2557M01</c:v>
                </c:pt>
                <c:pt idx="61">
                  <c:v>2557M02</c:v>
                </c:pt>
                <c:pt idx="62">
                  <c:v>2557M03</c:v>
                </c:pt>
                <c:pt idx="63">
                  <c:v>2557M04</c:v>
                </c:pt>
                <c:pt idx="64">
                  <c:v>2557M05</c:v>
                </c:pt>
                <c:pt idx="65">
                  <c:v>2557M06</c:v>
                </c:pt>
                <c:pt idx="66">
                  <c:v>2557M07</c:v>
                </c:pt>
                <c:pt idx="67">
                  <c:v>2557M08</c:v>
                </c:pt>
                <c:pt idx="68">
                  <c:v>2557M09</c:v>
                </c:pt>
                <c:pt idx="69">
                  <c:v>2557M10</c:v>
                </c:pt>
                <c:pt idx="70">
                  <c:v>2557M11</c:v>
                </c:pt>
                <c:pt idx="71">
                  <c:v>2557M12</c:v>
                </c:pt>
                <c:pt idx="72">
                  <c:v>2558M01</c:v>
                </c:pt>
                <c:pt idx="73">
                  <c:v>2558M02</c:v>
                </c:pt>
                <c:pt idx="74">
                  <c:v>2558M03</c:v>
                </c:pt>
                <c:pt idx="75">
                  <c:v>2558M04</c:v>
                </c:pt>
                <c:pt idx="76">
                  <c:v>2558M05</c:v>
                </c:pt>
                <c:pt idx="77">
                  <c:v>2558M06</c:v>
                </c:pt>
                <c:pt idx="78">
                  <c:v>2558M07</c:v>
                </c:pt>
                <c:pt idx="79">
                  <c:v>2558M08</c:v>
                </c:pt>
                <c:pt idx="80">
                  <c:v>2558M09</c:v>
                </c:pt>
                <c:pt idx="81">
                  <c:v>2558M10</c:v>
                </c:pt>
                <c:pt idx="82">
                  <c:v>2558M11</c:v>
                </c:pt>
                <c:pt idx="83">
                  <c:v>2558M12</c:v>
                </c:pt>
                <c:pt idx="84">
                  <c:v>2559M01</c:v>
                </c:pt>
                <c:pt idx="85">
                  <c:v>2559M02</c:v>
                </c:pt>
                <c:pt idx="86">
                  <c:v>2559M03</c:v>
                </c:pt>
                <c:pt idx="87">
                  <c:v>2559M04</c:v>
                </c:pt>
                <c:pt idx="88">
                  <c:v>2559M05</c:v>
                </c:pt>
                <c:pt idx="89">
                  <c:v>2559M06</c:v>
                </c:pt>
                <c:pt idx="90">
                  <c:v>2559M07</c:v>
                </c:pt>
                <c:pt idx="91">
                  <c:v>2559M08</c:v>
                </c:pt>
                <c:pt idx="92">
                  <c:v>2559M09</c:v>
                </c:pt>
                <c:pt idx="93">
                  <c:v>2559M10</c:v>
                </c:pt>
                <c:pt idx="94">
                  <c:v>2559M11</c:v>
                </c:pt>
                <c:pt idx="95">
                  <c:v>2559M12</c:v>
                </c:pt>
                <c:pt idx="96">
                  <c:v>2560M01</c:v>
                </c:pt>
                <c:pt idx="97">
                  <c:v>2560M02</c:v>
                </c:pt>
                <c:pt idx="98">
                  <c:v>2560M03</c:v>
                </c:pt>
                <c:pt idx="99">
                  <c:v>2560M04</c:v>
                </c:pt>
                <c:pt idx="100">
                  <c:v>2560M05</c:v>
                </c:pt>
                <c:pt idx="101">
                  <c:v>2560M06</c:v>
                </c:pt>
                <c:pt idx="102">
                  <c:v>2560M07</c:v>
                </c:pt>
                <c:pt idx="103">
                  <c:v>2560M08</c:v>
                </c:pt>
                <c:pt idx="104">
                  <c:v>2560M09</c:v>
                </c:pt>
                <c:pt idx="105">
                  <c:v>2560M10</c:v>
                </c:pt>
                <c:pt idx="106">
                  <c:v>2560M11</c:v>
                </c:pt>
                <c:pt idx="107">
                  <c:v>2560M12</c:v>
                </c:pt>
                <c:pt idx="108">
                  <c:v>2561M01</c:v>
                </c:pt>
                <c:pt idx="109">
                  <c:v>2561M02</c:v>
                </c:pt>
                <c:pt idx="110">
                  <c:v>2561M03</c:v>
                </c:pt>
                <c:pt idx="111">
                  <c:v>2561M04</c:v>
                </c:pt>
                <c:pt idx="112">
                  <c:v>2561M05</c:v>
                </c:pt>
                <c:pt idx="113">
                  <c:v>2561M06</c:v>
                </c:pt>
                <c:pt idx="114">
                  <c:v>2561M07</c:v>
                </c:pt>
                <c:pt idx="115">
                  <c:v>2561M08</c:v>
                </c:pt>
                <c:pt idx="116">
                  <c:v>2561M09</c:v>
                </c:pt>
                <c:pt idx="117">
                  <c:v>2561M10</c:v>
                </c:pt>
                <c:pt idx="118">
                  <c:v>2561M11</c:v>
                </c:pt>
                <c:pt idx="119">
                  <c:v>2561M12</c:v>
                </c:pt>
                <c:pt idx="120">
                  <c:v>2562M01</c:v>
                </c:pt>
                <c:pt idx="121">
                  <c:v>2562M02</c:v>
                </c:pt>
                <c:pt idx="122">
                  <c:v>2562M03</c:v>
                </c:pt>
                <c:pt idx="123">
                  <c:v>2562M04</c:v>
                </c:pt>
                <c:pt idx="124">
                  <c:v>2562M05</c:v>
                </c:pt>
                <c:pt idx="125">
                  <c:v>2562M06</c:v>
                </c:pt>
                <c:pt idx="126">
                  <c:v>2562M07</c:v>
                </c:pt>
                <c:pt idx="127">
                  <c:v>2562M08</c:v>
                </c:pt>
                <c:pt idx="128">
                  <c:v>2562M09</c:v>
                </c:pt>
                <c:pt idx="129">
                  <c:v>2562M10</c:v>
                </c:pt>
                <c:pt idx="130">
                  <c:v>2562M11</c:v>
                </c:pt>
                <c:pt idx="131">
                  <c:v>2562M12</c:v>
                </c:pt>
                <c:pt idx="132">
                  <c:v>2563M01</c:v>
                </c:pt>
                <c:pt idx="133">
                  <c:v>2563M02</c:v>
                </c:pt>
                <c:pt idx="134">
                  <c:v>2563M03</c:v>
                </c:pt>
                <c:pt idx="135">
                  <c:v>2563M04</c:v>
                </c:pt>
                <c:pt idx="136">
                  <c:v>2563M05</c:v>
                </c:pt>
                <c:pt idx="137">
                  <c:v>2563M06</c:v>
                </c:pt>
                <c:pt idx="138">
                  <c:v>2563M07</c:v>
                </c:pt>
                <c:pt idx="139">
                  <c:v>2563M08</c:v>
                </c:pt>
                <c:pt idx="140">
                  <c:v>2563M09</c:v>
                </c:pt>
                <c:pt idx="141">
                  <c:v>2563M10</c:v>
                </c:pt>
                <c:pt idx="142">
                  <c:v>2563M11</c:v>
                </c:pt>
                <c:pt idx="143">
                  <c:v>2563M12</c:v>
                </c:pt>
                <c:pt idx="144">
                  <c:v>2564M01</c:v>
                </c:pt>
                <c:pt idx="145">
                  <c:v>2564M02</c:v>
                </c:pt>
                <c:pt idx="146">
                  <c:v>2564M03</c:v>
                </c:pt>
                <c:pt idx="147">
                  <c:v>2564M04</c:v>
                </c:pt>
                <c:pt idx="148">
                  <c:v>2564M05</c:v>
                </c:pt>
                <c:pt idx="149">
                  <c:v>2564M06</c:v>
                </c:pt>
                <c:pt idx="150">
                  <c:v>2564M07</c:v>
                </c:pt>
                <c:pt idx="151">
                  <c:v>2564M08</c:v>
                </c:pt>
                <c:pt idx="152">
                  <c:v>2564M09</c:v>
                </c:pt>
                <c:pt idx="153">
                  <c:v>2564M10</c:v>
                </c:pt>
                <c:pt idx="154">
                  <c:v>2564M11</c:v>
                </c:pt>
                <c:pt idx="155">
                  <c:v>2564M12</c:v>
                </c:pt>
              </c:strCache>
            </c:strRef>
          </c:cat>
          <c:val>
            <c:numRef>
              <c:f>Sheet2!$B$2:$B$157</c:f>
              <c:numCache>
                <c:formatCode>General</c:formatCode>
                <c:ptCount val="156"/>
                <c:pt idx="0">
                  <c:v>70634</c:v>
                </c:pt>
                <c:pt idx="1">
                  <c:v>49053</c:v>
                </c:pt>
                <c:pt idx="2">
                  <c:v>69853</c:v>
                </c:pt>
                <c:pt idx="3">
                  <c:v>79902</c:v>
                </c:pt>
                <c:pt idx="4">
                  <c:v>53536</c:v>
                </c:pt>
                <c:pt idx="5">
                  <c:v>61166</c:v>
                </c:pt>
                <c:pt idx="6">
                  <c:v>60763</c:v>
                </c:pt>
                <c:pt idx="7">
                  <c:v>63783</c:v>
                </c:pt>
                <c:pt idx="8">
                  <c:v>60318</c:v>
                </c:pt>
                <c:pt idx="9">
                  <c:v>72392</c:v>
                </c:pt>
                <c:pt idx="10">
                  <c:v>78321</c:v>
                </c:pt>
                <c:pt idx="11">
                  <c:v>66050</c:v>
                </c:pt>
                <c:pt idx="12">
                  <c:v>64545</c:v>
                </c:pt>
                <c:pt idx="13">
                  <c:v>55959</c:v>
                </c:pt>
                <c:pt idx="14">
                  <c:v>89885</c:v>
                </c:pt>
                <c:pt idx="15">
                  <c:v>68743</c:v>
                </c:pt>
                <c:pt idx="16">
                  <c:v>73624</c:v>
                </c:pt>
                <c:pt idx="17">
                  <c:v>68746</c:v>
                </c:pt>
                <c:pt idx="18">
                  <c:v>78116</c:v>
                </c:pt>
                <c:pt idx="19">
                  <c:v>76002</c:v>
                </c:pt>
                <c:pt idx="20">
                  <c:v>59107</c:v>
                </c:pt>
                <c:pt idx="21">
                  <c:v>84516</c:v>
                </c:pt>
                <c:pt idx="22">
                  <c:v>54034</c:v>
                </c:pt>
                <c:pt idx="23">
                  <c:v>41232</c:v>
                </c:pt>
                <c:pt idx="24">
                  <c:v>31770</c:v>
                </c:pt>
                <c:pt idx="25">
                  <c:v>51761</c:v>
                </c:pt>
                <c:pt idx="26">
                  <c:v>76613</c:v>
                </c:pt>
                <c:pt idx="27">
                  <c:v>90317</c:v>
                </c:pt>
                <c:pt idx="28">
                  <c:v>74401</c:v>
                </c:pt>
                <c:pt idx="29">
                  <c:v>72782</c:v>
                </c:pt>
                <c:pt idx="30">
                  <c:v>94203</c:v>
                </c:pt>
                <c:pt idx="31">
                  <c:v>72553</c:v>
                </c:pt>
                <c:pt idx="32">
                  <c:v>83594</c:v>
                </c:pt>
                <c:pt idx="33">
                  <c:v>82612</c:v>
                </c:pt>
                <c:pt idx="34">
                  <c:v>86809</c:v>
                </c:pt>
                <c:pt idx="35">
                  <c:v>79048</c:v>
                </c:pt>
                <c:pt idx="36">
                  <c:v>75067</c:v>
                </c:pt>
                <c:pt idx="37">
                  <c:v>89199</c:v>
                </c:pt>
                <c:pt idx="38">
                  <c:v>69652</c:v>
                </c:pt>
                <c:pt idx="39">
                  <c:v>53469</c:v>
                </c:pt>
                <c:pt idx="40">
                  <c:v>81665</c:v>
                </c:pt>
                <c:pt idx="41">
                  <c:v>87136</c:v>
                </c:pt>
                <c:pt idx="42">
                  <c:v>67341</c:v>
                </c:pt>
                <c:pt idx="43">
                  <c:v>85586</c:v>
                </c:pt>
                <c:pt idx="44">
                  <c:v>80422</c:v>
                </c:pt>
                <c:pt idx="45">
                  <c:v>93865</c:v>
                </c:pt>
                <c:pt idx="46">
                  <c:v>81707</c:v>
                </c:pt>
                <c:pt idx="47">
                  <c:v>67149</c:v>
                </c:pt>
                <c:pt idx="48">
                  <c:v>82853</c:v>
                </c:pt>
                <c:pt idx="49">
                  <c:v>66483</c:v>
                </c:pt>
                <c:pt idx="50">
                  <c:v>89199</c:v>
                </c:pt>
                <c:pt idx="51">
                  <c:v>69075</c:v>
                </c:pt>
                <c:pt idx="52">
                  <c:v>87235</c:v>
                </c:pt>
                <c:pt idx="53">
                  <c:v>83385</c:v>
                </c:pt>
                <c:pt idx="54">
                  <c:v>70219</c:v>
                </c:pt>
                <c:pt idx="55">
                  <c:v>107382</c:v>
                </c:pt>
                <c:pt idx="56">
                  <c:v>87459</c:v>
                </c:pt>
                <c:pt idx="57">
                  <c:v>84877</c:v>
                </c:pt>
                <c:pt idx="58">
                  <c:v>62465</c:v>
                </c:pt>
                <c:pt idx="59">
                  <c:v>67254</c:v>
                </c:pt>
                <c:pt idx="60">
                  <c:v>77500</c:v>
                </c:pt>
                <c:pt idx="61">
                  <c:v>55118</c:v>
                </c:pt>
                <c:pt idx="62">
                  <c:v>76694</c:v>
                </c:pt>
                <c:pt idx="63">
                  <c:v>89432</c:v>
                </c:pt>
                <c:pt idx="64">
                  <c:v>75435</c:v>
                </c:pt>
                <c:pt idx="65">
                  <c:v>70933</c:v>
                </c:pt>
                <c:pt idx="66">
                  <c:v>87579</c:v>
                </c:pt>
                <c:pt idx="67">
                  <c:v>89392</c:v>
                </c:pt>
                <c:pt idx="68">
                  <c:v>83473</c:v>
                </c:pt>
                <c:pt idx="69">
                  <c:v>70501</c:v>
                </c:pt>
                <c:pt idx="70">
                  <c:v>96933</c:v>
                </c:pt>
                <c:pt idx="71">
                  <c:v>66380</c:v>
                </c:pt>
                <c:pt idx="72">
                  <c:v>50526</c:v>
                </c:pt>
                <c:pt idx="73">
                  <c:v>59980</c:v>
                </c:pt>
                <c:pt idx="74">
                  <c:v>82357</c:v>
                </c:pt>
                <c:pt idx="75">
                  <c:v>88615</c:v>
                </c:pt>
                <c:pt idx="76">
                  <c:v>87660</c:v>
                </c:pt>
                <c:pt idx="77">
                  <c:v>81270</c:v>
                </c:pt>
                <c:pt idx="78">
                  <c:v>107593</c:v>
                </c:pt>
                <c:pt idx="79">
                  <c:v>78280</c:v>
                </c:pt>
                <c:pt idx="80">
                  <c:v>112268</c:v>
                </c:pt>
                <c:pt idx="81">
                  <c:v>99381</c:v>
                </c:pt>
                <c:pt idx="82">
                  <c:v>119969</c:v>
                </c:pt>
                <c:pt idx="83">
                  <c:v>85430</c:v>
                </c:pt>
                <c:pt idx="84">
                  <c:v>87520</c:v>
                </c:pt>
                <c:pt idx="85">
                  <c:v>86109</c:v>
                </c:pt>
                <c:pt idx="86">
                  <c:v>100079</c:v>
                </c:pt>
                <c:pt idx="87">
                  <c:v>79469</c:v>
                </c:pt>
                <c:pt idx="88">
                  <c:v>72026</c:v>
                </c:pt>
                <c:pt idx="89">
                  <c:v>70082</c:v>
                </c:pt>
                <c:pt idx="90">
                  <c:v>62214</c:v>
                </c:pt>
                <c:pt idx="91">
                  <c:v>93447</c:v>
                </c:pt>
                <c:pt idx="92">
                  <c:v>93334</c:v>
                </c:pt>
                <c:pt idx="93">
                  <c:v>86933</c:v>
                </c:pt>
                <c:pt idx="94">
                  <c:v>94820</c:v>
                </c:pt>
                <c:pt idx="95">
                  <c:v>61770</c:v>
                </c:pt>
                <c:pt idx="96">
                  <c:v>93363</c:v>
                </c:pt>
                <c:pt idx="97">
                  <c:v>78652</c:v>
                </c:pt>
                <c:pt idx="98">
                  <c:v>73413</c:v>
                </c:pt>
                <c:pt idx="99">
                  <c:v>82446</c:v>
                </c:pt>
                <c:pt idx="100">
                  <c:v>73169</c:v>
                </c:pt>
                <c:pt idx="101">
                  <c:v>100118</c:v>
                </c:pt>
                <c:pt idx="102">
                  <c:v>85747</c:v>
                </c:pt>
                <c:pt idx="103">
                  <c:v>114796</c:v>
                </c:pt>
                <c:pt idx="104">
                  <c:v>100614</c:v>
                </c:pt>
                <c:pt idx="105">
                  <c:v>109238</c:v>
                </c:pt>
                <c:pt idx="106">
                  <c:v>129838</c:v>
                </c:pt>
                <c:pt idx="107">
                  <c:v>124239</c:v>
                </c:pt>
                <c:pt idx="108">
                  <c:v>123612</c:v>
                </c:pt>
                <c:pt idx="109">
                  <c:v>112625</c:v>
                </c:pt>
                <c:pt idx="110">
                  <c:v>111763</c:v>
                </c:pt>
                <c:pt idx="111">
                  <c:v>128551</c:v>
                </c:pt>
                <c:pt idx="112">
                  <c:v>91127</c:v>
                </c:pt>
                <c:pt idx="113">
                  <c:v>98767</c:v>
                </c:pt>
                <c:pt idx="114">
                  <c:v>70294</c:v>
                </c:pt>
                <c:pt idx="115">
                  <c:v>96567</c:v>
                </c:pt>
                <c:pt idx="116">
                  <c:v>85235</c:v>
                </c:pt>
                <c:pt idx="117">
                  <c:v>94883</c:v>
                </c:pt>
                <c:pt idx="118">
                  <c:v>122477</c:v>
                </c:pt>
                <c:pt idx="119">
                  <c:v>91449</c:v>
                </c:pt>
                <c:pt idx="120">
                  <c:v>135475</c:v>
                </c:pt>
                <c:pt idx="121">
                  <c:v>127227</c:v>
                </c:pt>
                <c:pt idx="122">
                  <c:v>139125</c:v>
                </c:pt>
                <c:pt idx="123">
                  <c:v>117474</c:v>
                </c:pt>
                <c:pt idx="124">
                  <c:v>162658</c:v>
                </c:pt>
                <c:pt idx="125">
                  <c:v>131632</c:v>
                </c:pt>
                <c:pt idx="126">
                  <c:v>105945</c:v>
                </c:pt>
                <c:pt idx="127">
                  <c:v>126309</c:v>
                </c:pt>
                <c:pt idx="128">
                  <c:v>124883</c:v>
                </c:pt>
                <c:pt idx="129">
                  <c:v>108545</c:v>
                </c:pt>
                <c:pt idx="130">
                  <c:v>107310</c:v>
                </c:pt>
                <c:pt idx="131">
                  <c:v>76370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2D-49BE-A3C5-B92B88E84426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consume_forecast</c:v>
                </c:pt>
              </c:strCache>
            </c:strRef>
          </c:tx>
          <c:spPr>
            <a:ln w="19050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strRef>
              <c:f>Sheet2!$A$2:$A$157</c:f>
              <c:strCache>
                <c:ptCount val="156"/>
                <c:pt idx="0">
                  <c:v>2552M01</c:v>
                </c:pt>
                <c:pt idx="1">
                  <c:v>2552M02</c:v>
                </c:pt>
                <c:pt idx="2">
                  <c:v>2552M03</c:v>
                </c:pt>
                <c:pt idx="3">
                  <c:v>2552M04</c:v>
                </c:pt>
                <c:pt idx="4">
                  <c:v>2552M05</c:v>
                </c:pt>
                <c:pt idx="5">
                  <c:v>2552M06</c:v>
                </c:pt>
                <c:pt idx="6">
                  <c:v>2552M07</c:v>
                </c:pt>
                <c:pt idx="7">
                  <c:v>2552M08</c:v>
                </c:pt>
                <c:pt idx="8">
                  <c:v>2552M09</c:v>
                </c:pt>
                <c:pt idx="9">
                  <c:v>2552M10</c:v>
                </c:pt>
                <c:pt idx="10">
                  <c:v>2552M11</c:v>
                </c:pt>
                <c:pt idx="11">
                  <c:v>2552M12</c:v>
                </c:pt>
                <c:pt idx="12">
                  <c:v>2553M01</c:v>
                </c:pt>
                <c:pt idx="13">
                  <c:v>2553M02</c:v>
                </c:pt>
                <c:pt idx="14">
                  <c:v>2553M03</c:v>
                </c:pt>
                <c:pt idx="15">
                  <c:v>2553M04</c:v>
                </c:pt>
                <c:pt idx="16">
                  <c:v>2553M05</c:v>
                </c:pt>
                <c:pt idx="17">
                  <c:v>2553M06</c:v>
                </c:pt>
                <c:pt idx="18">
                  <c:v>2553M07</c:v>
                </c:pt>
                <c:pt idx="19">
                  <c:v>2553M08</c:v>
                </c:pt>
                <c:pt idx="20">
                  <c:v>2553M09</c:v>
                </c:pt>
                <c:pt idx="21">
                  <c:v>2553M10</c:v>
                </c:pt>
                <c:pt idx="22">
                  <c:v>2553M11</c:v>
                </c:pt>
                <c:pt idx="23">
                  <c:v>2553M12</c:v>
                </c:pt>
                <c:pt idx="24">
                  <c:v>2554M01</c:v>
                </c:pt>
                <c:pt idx="25">
                  <c:v>2554M02</c:v>
                </c:pt>
                <c:pt idx="26">
                  <c:v>2554M03</c:v>
                </c:pt>
                <c:pt idx="27">
                  <c:v>2554M04</c:v>
                </c:pt>
                <c:pt idx="28">
                  <c:v>2554M05</c:v>
                </c:pt>
                <c:pt idx="29">
                  <c:v>2554M06</c:v>
                </c:pt>
                <c:pt idx="30">
                  <c:v>2554M07</c:v>
                </c:pt>
                <c:pt idx="31">
                  <c:v>2554M08</c:v>
                </c:pt>
                <c:pt idx="32">
                  <c:v>2554M09</c:v>
                </c:pt>
                <c:pt idx="33">
                  <c:v>2554M10</c:v>
                </c:pt>
                <c:pt idx="34">
                  <c:v>2554M11</c:v>
                </c:pt>
                <c:pt idx="35">
                  <c:v>2554M12</c:v>
                </c:pt>
                <c:pt idx="36">
                  <c:v>2555M01</c:v>
                </c:pt>
                <c:pt idx="37">
                  <c:v>2555M02</c:v>
                </c:pt>
                <c:pt idx="38">
                  <c:v>2555M03</c:v>
                </c:pt>
                <c:pt idx="39">
                  <c:v>2555M04</c:v>
                </c:pt>
                <c:pt idx="40">
                  <c:v>2555M05</c:v>
                </c:pt>
                <c:pt idx="41">
                  <c:v>2555M06</c:v>
                </c:pt>
                <c:pt idx="42">
                  <c:v>2555M07</c:v>
                </c:pt>
                <c:pt idx="43">
                  <c:v>2555M08</c:v>
                </c:pt>
                <c:pt idx="44">
                  <c:v>2555M09</c:v>
                </c:pt>
                <c:pt idx="45">
                  <c:v>2555M10</c:v>
                </c:pt>
                <c:pt idx="46">
                  <c:v>2555M11</c:v>
                </c:pt>
                <c:pt idx="47">
                  <c:v>2555M12</c:v>
                </c:pt>
                <c:pt idx="48">
                  <c:v>2556M01</c:v>
                </c:pt>
                <c:pt idx="49">
                  <c:v>2556M02</c:v>
                </c:pt>
                <c:pt idx="50">
                  <c:v>2556M03</c:v>
                </c:pt>
                <c:pt idx="51">
                  <c:v>2556M04</c:v>
                </c:pt>
                <c:pt idx="52">
                  <c:v>2556M05</c:v>
                </c:pt>
                <c:pt idx="53">
                  <c:v>2556M06</c:v>
                </c:pt>
                <c:pt idx="54">
                  <c:v>2556M07</c:v>
                </c:pt>
                <c:pt idx="55">
                  <c:v>2556M08</c:v>
                </c:pt>
                <c:pt idx="56">
                  <c:v>2556M09</c:v>
                </c:pt>
                <c:pt idx="57">
                  <c:v>2556M10</c:v>
                </c:pt>
                <c:pt idx="58">
                  <c:v>2556M11</c:v>
                </c:pt>
                <c:pt idx="59">
                  <c:v>2556M12</c:v>
                </c:pt>
                <c:pt idx="60">
                  <c:v>2557M01</c:v>
                </c:pt>
                <c:pt idx="61">
                  <c:v>2557M02</c:v>
                </c:pt>
                <c:pt idx="62">
                  <c:v>2557M03</c:v>
                </c:pt>
                <c:pt idx="63">
                  <c:v>2557M04</c:v>
                </c:pt>
                <c:pt idx="64">
                  <c:v>2557M05</c:v>
                </c:pt>
                <c:pt idx="65">
                  <c:v>2557M06</c:v>
                </c:pt>
                <c:pt idx="66">
                  <c:v>2557M07</c:v>
                </c:pt>
                <c:pt idx="67">
                  <c:v>2557M08</c:v>
                </c:pt>
                <c:pt idx="68">
                  <c:v>2557M09</c:v>
                </c:pt>
                <c:pt idx="69">
                  <c:v>2557M10</c:v>
                </c:pt>
                <c:pt idx="70">
                  <c:v>2557M11</c:v>
                </c:pt>
                <c:pt idx="71">
                  <c:v>2557M12</c:v>
                </c:pt>
                <c:pt idx="72">
                  <c:v>2558M01</c:v>
                </c:pt>
                <c:pt idx="73">
                  <c:v>2558M02</c:v>
                </c:pt>
                <c:pt idx="74">
                  <c:v>2558M03</c:v>
                </c:pt>
                <c:pt idx="75">
                  <c:v>2558M04</c:v>
                </c:pt>
                <c:pt idx="76">
                  <c:v>2558M05</c:v>
                </c:pt>
                <c:pt idx="77">
                  <c:v>2558M06</c:v>
                </c:pt>
                <c:pt idx="78">
                  <c:v>2558M07</c:v>
                </c:pt>
                <c:pt idx="79">
                  <c:v>2558M08</c:v>
                </c:pt>
                <c:pt idx="80">
                  <c:v>2558M09</c:v>
                </c:pt>
                <c:pt idx="81">
                  <c:v>2558M10</c:v>
                </c:pt>
                <c:pt idx="82">
                  <c:v>2558M11</c:v>
                </c:pt>
                <c:pt idx="83">
                  <c:v>2558M12</c:v>
                </c:pt>
                <c:pt idx="84">
                  <c:v>2559M01</c:v>
                </c:pt>
                <c:pt idx="85">
                  <c:v>2559M02</c:v>
                </c:pt>
                <c:pt idx="86">
                  <c:v>2559M03</c:v>
                </c:pt>
                <c:pt idx="87">
                  <c:v>2559M04</c:v>
                </c:pt>
                <c:pt idx="88">
                  <c:v>2559M05</c:v>
                </c:pt>
                <c:pt idx="89">
                  <c:v>2559M06</c:v>
                </c:pt>
                <c:pt idx="90">
                  <c:v>2559M07</c:v>
                </c:pt>
                <c:pt idx="91">
                  <c:v>2559M08</c:v>
                </c:pt>
                <c:pt idx="92">
                  <c:v>2559M09</c:v>
                </c:pt>
                <c:pt idx="93">
                  <c:v>2559M10</c:v>
                </c:pt>
                <c:pt idx="94">
                  <c:v>2559M11</c:v>
                </c:pt>
                <c:pt idx="95">
                  <c:v>2559M12</c:v>
                </c:pt>
                <c:pt idx="96">
                  <c:v>2560M01</c:v>
                </c:pt>
                <c:pt idx="97">
                  <c:v>2560M02</c:v>
                </c:pt>
                <c:pt idx="98">
                  <c:v>2560M03</c:v>
                </c:pt>
                <c:pt idx="99">
                  <c:v>2560M04</c:v>
                </c:pt>
                <c:pt idx="100">
                  <c:v>2560M05</c:v>
                </c:pt>
                <c:pt idx="101">
                  <c:v>2560M06</c:v>
                </c:pt>
                <c:pt idx="102">
                  <c:v>2560M07</c:v>
                </c:pt>
                <c:pt idx="103">
                  <c:v>2560M08</c:v>
                </c:pt>
                <c:pt idx="104">
                  <c:v>2560M09</c:v>
                </c:pt>
                <c:pt idx="105">
                  <c:v>2560M10</c:v>
                </c:pt>
                <c:pt idx="106">
                  <c:v>2560M11</c:v>
                </c:pt>
                <c:pt idx="107">
                  <c:v>2560M12</c:v>
                </c:pt>
                <c:pt idx="108">
                  <c:v>2561M01</c:v>
                </c:pt>
                <c:pt idx="109">
                  <c:v>2561M02</c:v>
                </c:pt>
                <c:pt idx="110">
                  <c:v>2561M03</c:v>
                </c:pt>
                <c:pt idx="111">
                  <c:v>2561M04</c:v>
                </c:pt>
                <c:pt idx="112">
                  <c:v>2561M05</c:v>
                </c:pt>
                <c:pt idx="113">
                  <c:v>2561M06</c:v>
                </c:pt>
                <c:pt idx="114">
                  <c:v>2561M07</c:v>
                </c:pt>
                <c:pt idx="115">
                  <c:v>2561M08</c:v>
                </c:pt>
                <c:pt idx="116">
                  <c:v>2561M09</c:v>
                </c:pt>
                <c:pt idx="117">
                  <c:v>2561M10</c:v>
                </c:pt>
                <c:pt idx="118">
                  <c:v>2561M11</c:v>
                </c:pt>
                <c:pt idx="119">
                  <c:v>2561M12</c:v>
                </c:pt>
                <c:pt idx="120">
                  <c:v>2562M01</c:v>
                </c:pt>
                <c:pt idx="121">
                  <c:v>2562M02</c:v>
                </c:pt>
                <c:pt idx="122">
                  <c:v>2562M03</c:v>
                </c:pt>
                <c:pt idx="123">
                  <c:v>2562M04</c:v>
                </c:pt>
                <c:pt idx="124">
                  <c:v>2562M05</c:v>
                </c:pt>
                <c:pt idx="125">
                  <c:v>2562M06</c:v>
                </c:pt>
                <c:pt idx="126">
                  <c:v>2562M07</c:v>
                </c:pt>
                <c:pt idx="127">
                  <c:v>2562M08</c:v>
                </c:pt>
                <c:pt idx="128">
                  <c:v>2562M09</c:v>
                </c:pt>
                <c:pt idx="129">
                  <c:v>2562M10</c:v>
                </c:pt>
                <c:pt idx="130">
                  <c:v>2562M11</c:v>
                </c:pt>
                <c:pt idx="131">
                  <c:v>2562M12</c:v>
                </c:pt>
                <c:pt idx="132">
                  <c:v>2563M01</c:v>
                </c:pt>
                <c:pt idx="133">
                  <c:v>2563M02</c:v>
                </c:pt>
                <c:pt idx="134">
                  <c:v>2563M03</c:v>
                </c:pt>
                <c:pt idx="135">
                  <c:v>2563M04</c:v>
                </c:pt>
                <c:pt idx="136">
                  <c:v>2563M05</c:v>
                </c:pt>
                <c:pt idx="137">
                  <c:v>2563M06</c:v>
                </c:pt>
                <c:pt idx="138">
                  <c:v>2563M07</c:v>
                </c:pt>
                <c:pt idx="139">
                  <c:v>2563M08</c:v>
                </c:pt>
                <c:pt idx="140">
                  <c:v>2563M09</c:v>
                </c:pt>
                <c:pt idx="141">
                  <c:v>2563M10</c:v>
                </c:pt>
                <c:pt idx="142">
                  <c:v>2563M11</c:v>
                </c:pt>
                <c:pt idx="143">
                  <c:v>2563M12</c:v>
                </c:pt>
                <c:pt idx="144">
                  <c:v>2564M01</c:v>
                </c:pt>
                <c:pt idx="145">
                  <c:v>2564M02</c:v>
                </c:pt>
                <c:pt idx="146">
                  <c:v>2564M03</c:v>
                </c:pt>
                <c:pt idx="147">
                  <c:v>2564M04</c:v>
                </c:pt>
                <c:pt idx="148">
                  <c:v>2564M05</c:v>
                </c:pt>
                <c:pt idx="149">
                  <c:v>2564M06</c:v>
                </c:pt>
                <c:pt idx="150">
                  <c:v>2564M07</c:v>
                </c:pt>
                <c:pt idx="151">
                  <c:v>2564M08</c:v>
                </c:pt>
                <c:pt idx="152">
                  <c:v>2564M09</c:v>
                </c:pt>
                <c:pt idx="153">
                  <c:v>2564M10</c:v>
                </c:pt>
                <c:pt idx="154">
                  <c:v>2564M11</c:v>
                </c:pt>
                <c:pt idx="155">
                  <c:v>2564M12</c:v>
                </c:pt>
              </c:strCache>
            </c:strRef>
          </c:cat>
          <c:val>
            <c:numRef>
              <c:f>Sheet2!$C$2:$C$157</c:f>
              <c:numCache>
                <c:formatCode>General</c:formatCode>
                <c:ptCount val="156"/>
                <c:pt idx="2">
                  <c:v>68296.993655890896</c:v>
                </c:pt>
                <c:pt idx="3">
                  <c:v>62872.496962358397</c:v>
                </c:pt>
                <c:pt idx="4">
                  <c:v>62348.385929768097</c:v>
                </c:pt>
                <c:pt idx="5">
                  <c:v>61300.446083295697</c:v>
                </c:pt>
                <c:pt idx="6">
                  <c:v>58118.270218717502</c:v>
                </c:pt>
                <c:pt idx="7">
                  <c:v>68392.750029903196</c:v>
                </c:pt>
                <c:pt idx="8">
                  <c:v>65352.991744332401</c:v>
                </c:pt>
                <c:pt idx="9">
                  <c:v>66874.096700150403</c:v>
                </c:pt>
                <c:pt idx="10">
                  <c:v>71131.904373357203</c:v>
                </c:pt>
                <c:pt idx="11">
                  <c:v>52184.086998861501</c:v>
                </c:pt>
                <c:pt idx="12">
                  <c:v>60656.486813924501</c:v>
                </c:pt>
                <c:pt idx="13">
                  <c:v>56790.173500658297</c:v>
                </c:pt>
                <c:pt idx="14">
                  <c:v>69866.319380401794</c:v>
                </c:pt>
                <c:pt idx="15">
                  <c:v>67413.391491183196</c:v>
                </c:pt>
                <c:pt idx="16">
                  <c:v>66102.062901695404</c:v>
                </c:pt>
                <c:pt idx="17">
                  <c:v>65626.874884338293</c:v>
                </c:pt>
                <c:pt idx="18">
                  <c:v>62402.315230238099</c:v>
                </c:pt>
                <c:pt idx="19">
                  <c:v>72820.0196197146</c:v>
                </c:pt>
                <c:pt idx="20">
                  <c:v>69811.722257399393</c:v>
                </c:pt>
                <c:pt idx="21">
                  <c:v>71381.270336599206</c:v>
                </c:pt>
                <c:pt idx="22">
                  <c:v>75662.188631572295</c:v>
                </c:pt>
                <c:pt idx="23">
                  <c:v>56734.500076525903</c:v>
                </c:pt>
                <c:pt idx="24">
                  <c:v>65219.235893094898</c:v>
                </c:pt>
                <c:pt idx="25">
                  <c:v>61362.107003292302</c:v>
                </c:pt>
                <c:pt idx="26">
                  <c:v>74444.369247424795</c:v>
                </c:pt>
                <c:pt idx="27">
                  <c:v>71995.778462819697</c:v>
                </c:pt>
                <c:pt idx="28">
                  <c:v>70687.417403430707</c:v>
                </c:pt>
                <c:pt idx="29">
                  <c:v>70214.301260358494</c:v>
                </c:pt>
                <c:pt idx="30">
                  <c:v>66991.171662146502</c:v>
                </c:pt>
                <c:pt idx="31">
                  <c:v>77409.869539676205</c:v>
                </c:pt>
                <c:pt idx="32">
                  <c:v>74402.259836526995</c:v>
                </c:pt>
                <c:pt idx="33">
                  <c:v>75972.284884544701</c:v>
                </c:pt>
                <c:pt idx="34">
                  <c:v>80253.533619848997</c:v>
                </c:pt>
                <c:pt idx="35">
                  <c:v>61326.074144845603</c:v>
                </c:pt>
                <c:pt idx="36">
                  <c:v>69810.968712400398</c:v>
                </c:pt>
                <c:pt idx="37">
                  <c:v>65953.949859700297</c:v>
                </c:pt>
                <c:pt idx="38">
                  <c:v>79036.288365946893</c:v>
                </c:pt>
                <c:pt idx="39">
                  <c:v>76587.750439081603</c:v>
                </c:pt>
                <c:pt idx="40">
                  <c:v>75279.426014279699</c:v>
                </c:pt>
                <c:pt idx="41">
                  <c:v>74806.335262433393</c:v>
                </c:pt>
                <c:pt idx="42">
                  <c:v>71583.223262515196</c:v>
                </c:pt>
                <c:pt idx="43">
                  <c:v>82001.933337256603</c:v>
                </c:pt>
                <c:pt idx="44">
                  <c:v>78994.332087845803</c:v>
                </c:pt>
                <c:pt idx="45">
                  <c:v>80564.362995059593</c:v>
                </c:pt>
                <c:pt idx="46">
                  <c:v>84845.615791305099</c:v>
                </c:pt>
                <c:pt idx="47">
                  <c:v>65918.159130895394</c:v>
                </c:pt>
                <c:pt idx="48">
                  <c:v>74403.055649213202</c:v>
                </c:pt>
                <c:pt idx="49">
                  <c:v>70546.038148565203</c:v>
                </c:pt>
                <c:pt idx="50">
                  <c:v>83628.377591903904</c:v>
                </c:pt>
                <c:pt idx="51">
                  <c:v>81179.840314526606</c:v>
                </c:pt>
                <c:pt idx="52">
                  <c:v>79871.516339877606</c:v>
                </c:pt>
                <c:pt idx="53">
                  <c:v>79398.4259000272</c:v>
                </c:pt>
                <c:pt idx="54">
                  <c:v>76175.314116349895</c:v>
                </c:pt>
                <c:pt idx="55">
                  <c:v>86594.024340965407</c:v>
                </c:pt>
                <c:pt idx="56">
                  <c:v>83586.423195430703</c:v>
                </c:pt>
                <c:pt idx="57">
                  <c:v>85156.454174639905</c:v>
                </c:pt>
                <c:pt idx="58">
                  <c:v>89437.707020784597</c:v>
                </c:pt>
                <c:pt idx="59">
                  <c:v>70510.250394959396</c:v>
                </c:pt>
                <c:pt idx="60">
                  <c:v>78995.146937247293</c:v>
                </c:pt>
                <c:pt idx="61">
                  <c:v>75138.129453212794</c:v>
                </c:pt>
                <c:pt idx="62">
                  <c:v>88220.468908066003</c:v>
                </c:pt>
                <c:pt idx="63">
                  <c:v>85771.931638669397</c:v>
                </c:pt>
                <c:pt idx="64">
                  <c:v>84463.607669551697</c:v>
                </c:pt>
                <c:pt idx="65">
                  <c:v>83990.517233535007</c:v>
                </c:pt>
                <c:pt idx="66">
                  <c:v>80767.405452514795</c:v>
                </c:pt>
                <c:pt idx="67">
                  <c:v>91186.115678971895</c:v>
                </c:pt>
                <c:pt idx="68">
                  <c:v>88178.514534713497</c:v>
                </c:pt>
                <c:pt idx="69">
                  <c:v>89748.545514807396</c:v>
                </c:pt>
                <c:pt idx="70">
                  <c:v>94029.798361565205</c:v>
                </c:pt>
                <c:pt idx="71">
                  <c:v>75102.341736165006</c:v>
                </c:pt>
                <c:pt idx="72">
                  <c:v>83587.238278747507</c:v>
                </c:pt>
                <c:pt idx="73">
                  <c:v>79730.220794916997</c:v>
                </c:pt>
                <c:pt idx="74">
                  <c:v>92812.560249911796</c:v>
                </c:pt>
                <c:pt idx="75">
                  <c:v>90364.022980613197</c:v>
                </c:pt>
                <c:pt idx="76">
                  <c:v>89055.699011563498</c:v>
                </c:pt>
                <c:pt idx="77">
                  <c:v>88582.608575593898</c:v>
                </c:pt>
                <c:pt idx="78">
                  <c:v>85359.496794606297</c:v>
                </c:pt>
                <c:pt idx="79">
                  <c:v>95778.207021085997</c:v>
                </c:pt>
                <c:pt idx="80">
                  <c:v>92770.605876843401</c:v>
                </c:pt>
                <c:pt idx="81">
                  <c:v>94340.636856948098</c:v>
                </c:pt>
                <c:pt idx="82">
                  <c:v>98621.889703713401</c:v>
                </c:pt>
                <c:pt idx="83">
                  <c:v>79694.433078318398</c:v>
                </c:pt>
                <c:pt idx="84">
                  <c:v>88179.329620904493</c:v>
                </c:pt>
                <c:pt idx="85">
                  <c:v>84322.312137076602</c:v>
                </c:pt>
                <c:pt idx="86">
                  <c:v>97404.651592073104</c:v>
                </c:pt>
                <c:pt idx="87">
                  <c:v>94956.1143227758</c:v>
                </c:pt>
                <c:pt idx="88">
                  <c:v>93647.790353726901</c:v>
                </c:pt>
                <c:pt idx="89">
                  <c:v>93174.699917757796</c:v>
                </c:pt>
                <c:pt idx="90">
                  <c:v>89951.588136770602</c:v>
                </c:pt>
                <c:pt idx="91">
                  <c:v>100370.29836325</c:v>
                </c:pt>
                <c:pt idx="92">
                  <c:v>97362.697219008202</c:v>
                </c:pt>
                <c:pt idx="93">
                  <c:v>98932.728199113</c:v>
                </c:pt>
                <c:pt idx="94">
                  <c:v>103213.981045878</c:v>
                </c:pt>
                <c:pt idx="95">
                  <c:v>84286.524420483503</c:v>
                </c:pt>
                <c:pt idx="96">
                  <c:v>92771.420963069701</c:v>
                </c:pt>
                <c:pt idx="97">
                  <c:v>88914.403479241795</c:v>
                </c:pt>
                <c:pt idx="98">
                  <c:v>101996.74293423801</c:v>
                </c:pt>
                <c:pt idx="99">
                  <c:v>99548.205664940993</c:v>
                </c:pt>
                <c:pt idx="100">
                  <c:v>98239.881695892094</c:v>
                </c:pt>
                <c:pt idx="101">
                  <c:v>97766.791259923004</c:v>
                </c:pt>
                <c:pt idx="102">
                  <c:v>94543.679478935897</c:v>
                </c:pt>
                <c:pt idx="103">
                  <c:v>104962.389705416</c:v>
                </c:pt>
                <c:pt idx="104">
                  <c:v>101954.788561173</c:v>
                </c:pt>
                <c:pt idx="105">
                  <c:v>103524.819541278</c:v>
                </c:pt>
                <c:pt idx="106">
                  <c:v>107806.072388043</c:v>
                </c:pt>
                <c:pt idx="107">
                  <c:v>88878.615762648798</c:v>
                </c:pt>
                <c:pt idx="108">
                  <c:v>97363.512305234995</c:v>
                </c:pt>
                <c:pt idx="109">
                  <c:v>93506.494821407105</c:v>
                </c:pt>
                <c:pt idx="110">
                  <c:v>106588.83427640299</c:v>
                </c:pt>
                <c:pt idx="111">
                  <c:v>104140.297007106</c:v>
                </c:pt>
                <c:pt idx="112">
                  <c:v>102831.973038057</c:v>
                </c:pt>
                <c:pt idx="113">
                  <c:v>102358.88260208799</c:v>
                </c:pt>
                <c:pt idx="114">
                  <c:v>99135.770821101207</c:v>
                </c:pt>
                <c:pt idx="115">
                  <c:v>109554.48104758099</c:v>
                </c:pt>
                <c:pt idx="116">
                  <c:v>106546.87990333801</c:v>
                </c:pt>
                <c:pt idx="117">
                  <c:v>108116.91088344299</c:v>
                </c:pt>
                <c:pt idx="118">
                  <c:v>112398.16373020899</c:v>
                </c:pt>
                <c:pt idx="119">
                  <c:v>93470.707104814006</c:v>
                </c:pt>
                <c:pt idx="120">
                  <c:v>101955.6036474</c:v>
                </c:pt>
                <c:pt idx="121">
                  <c:v>98098.586163572298</c:v>
                </c:pt>
                <c:pt idx="122">
                  <c:v>111180.925618568</c:v>
                </c:pt>
                <c:pt idx="123">
                  <c:v>108732.388349271</c:v>
                </c:pt>
                <c:pt idx="124">
                  <c:v>107424.064380222</c:v>
                </c:pt>
                <c:pt idx="125">
                  <c:v>106950.973944253</c:v>
                </c:pt>
                <c:pt idx="126">
                  <c:v>103727.86216326601</c:v>
                </c:pt>
                <c:pt idx="127">
                  <c:v>114146.572389746</c:v>
                </c:pt>
                <c:pt idx="128">
                  <c:v>111138.971245504</c:v>
                </c:pt>
                <c:pt idx="129">
                  <c:v>112709.002225608</c:v>
                </c:pt>
                <c:pt idx="130">
                  <c:v>116990.255072374</c:v>
                </c:pt>
                <c:pt idx="131">
                  <c:v>98062.798446979301</c:v>
                </c:pt>
                <c:pt idx="132">
                  <c:v>106547.694989565</c:v>
                </c:pt>
                <c:pt idx="133">
                  <c:v>102690.677505737</c:v>
                </c:pt>
                <c:pt idx="134">
                  <c:v>115773.01696073401</c:v>
                </c:pt>
                <c:pt idx="135">
                  <c:v>113324.479691436</c:v>
                </c:pt>
                <c:pt idx="136">
                  <c:v>112016.155722387</c:v>
                </c:pt>
                <c:pt idx="137">
                  <c:v>111543.065286418</c:v>
                </c:pt>
                <c:pt idx="138">
                  <c:v>108319.953505431</c:v>
                </c:pt>
                <c:pt idx="139">
                  <c:v>118738.663731911</c:v>
                </c:pt>
                <c:pt idx="140">
                  <c:v>115731.062587669</c:v>
                </c:pt>
                <c:pt idx="141">
                  <c:v>117301.09356777401</c:v>
                </c:pt>
                <c:pt idx="142">
                  <c:v>121582.346414539</c:v>
                </c:pt>
                <c:pt idx="143">
                  <c:v>102654.889789144</c:v>
                </c:pt>
                <c:pt idx="144">
                  <c:v>111139.78633173001</c:v>
                </c:pt>
                <c:pt idx="145">
                  <c:v>107282.768847902</c:v>
                </c:pt>
                <c:pt idx="146">
                  <c:v>120365.108302899</c:v>
                </c:pt>
                <c:pt idx="147">
                  <c:v>117916.571033602</c:v>
                </c:pt>
                <c:pt idx="148">
                  <c:v>116608.247064553</c:v>
                </c:pt>
                <c:pt idx="149">
                  <c:v>116135.15662858399</c:v>
                </c:pt>
                <c:pt idx="150">
                  <c:v>112912.044847597</c:v>
                </c:pt>
                <c:pt idx="151">
                  <c:v>123330.75507407699</c:v>
                </c:pt>
                <c:pt idx="152">
                  <c:v>120323.15392983401</c:v>
                </c:pt>
                <c:pt idx="153">
                  <c:v>121893.18490993899</c:v>
                </c:pt>
                <c:pt idx="154">
                  <c:v>126174.43775670401</c:v>
                </c:pt>
                <c:pt idx="155">
                  <c:v>107246.981131309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2D-49BE-A3C5-B92B88E84426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biodiesel_actual</c:v>
                </c:pt>
              </c:strCache>
            </c:strRef>
          </c:tx>
          <c:spPr>
            <a:ln w="127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Sheet2!$A$2:$A$157</c:f>
              <c:strCache>
                <c:ptCount val="156"/>
                <c:pt idx="0">
                  <c:v>2552M01</c:v>
                </c:pt>
                <c:pt idx="1">
                  <c:v>2552M02</c:v>
                </c:pt>
                <c:pt idx="2">
                  <c:v>2552M03</c:v>
                </c:pt>
                <c:pt idx="3">
                  <c:v>2552M04</c:v>
                </c:pt>
                <c:pt idx="4">
                  <c:v>2552M05</c:v>
                </c:pt>
                <c:pt idx="5">
                  <c:v>2552M06</c:v>
                </c:pt>
                <c:pt idx="6">
                  <c:v>2552M07</c:v>
                </c:pt>
                <c:pt idx="7">
                  <c:v>2552M08</c:v>
                </c:pt>
                <c:pt idx="8">
                  <c:v>2552M09</c:v>
                </c:pt>
                <c:pt idx="9">
                  <c:v>2552M10</c:v>
                </c:pt>
                <c:pt idx="10">
                  <c:v>2552M11</c:v>
                </c:pt>
                <c:pt idx="11">
                  <c:v>2552M12</c:v>
                </c:pt>
                <c:pt idx="12">
                  <c:v>2553M01</c:v>
                </c:pt>
                <c:pt idx="13">
                  <c:v>2553M02</c:v>
                </c:pt>
                <c:pt idx="14">
                  <c:v>2553M03</c:v>
                </c:pt>
                <c:pt idx="15">
                  <c:v>2553M04</c:v>
                </c:pt>
                <c:pt idx="16">
                  <c:v>2553M05</c:v>
                </c:pt>
                <c:pt idx="17">
                  <c:v>2553M06</c:v>
                </c:pt>
                <c:pt idx="18">
                  <c:v>2553M07</c:v>
                </c:pt>
                <c:pt idx="19">
                  <c:v>2553M08</c:v>
                </c:pt>
                <c:pt idx="20">
                  <c:v>2553M09</c:v>
                </c:pt>
                <c:pt idx="21">
                  <c:v>2553M10</c:v>
                </c:pt>
                <c:pt idx="22">
                  <c:v>2553M11</c:v>
                </c:pt>
                <c:pt idx="23">
                  <c:v>2553M12</c:v>
                </c:pt>
                <c:pt idx="24">
                  <c:v>2554M01</c:v>
                </c:pt>
                <c:pt idx="25">
                  <c:v>2554M02</c:v>
                </c:pt>
                <c:pt idx="26">
                  <c:v>2554M03</c:v>
                </c:pt>
                <c:pt idx="27">
                  <c:v>2554M04</c:v>
                </c:pt>
                <c:pt idx="28">
                  <c:v>2554M05</c:v>
                </c:pt>
                <c:pt idx="29">
                  <c:v>2554M06</c:v>
                </c:pt>
                <c:pt idx="30">
                  <c:v>2554M07</c:v>
                </c:pt>
                <c:pt idx="31">
                  <c:v>2554M08</c:v>
                </c:pt>
                <c:pt idx="32">
                  <c:v>2554M09</c:v>
                </c:pt>
                <c:pt idx="33">
                  <c:v>2554M10</c:v>
                </c:pt>
                <c:pt idx="34">
                  <c:v>2554M11</c:v>
                </c:pt>
                <c:pt idx="35">
                  <c:v>2554M12</c:v>
                </c:pt>
                <c:pt idx="36">
                  <c:v>2555M01</c:v>
                </c:pt>
                <c:pt idx="37">
                  <c:v>2555M02</c:v>
                </c:pt>
                <c:pt idx="38">
                  <c:v>2555M03</c:v>
                </c:pt>
                <c:pt idx="39">
                  <c:v>2555M04</c:v>
                </c:pt>
                <c:pt idx="40">
                  <c:v>2555M05</c:v>
                </c:pt>
                <c:pt idx="41">
                  <c:v>2555M06</c:v>
                </c:pt>
                <c:pt idx="42">
                  <c:v>2555M07</c:v>
                </c:pt>
                <c:pt idx="43">
                  <c:v>2555M08</c:v>
                </c:pt>
                <c:pt idx="44">
                  <c:v>2555M09</c:v>
                </c:pt>
                <c:pt idx="45">
                  <c:v>2555M10</c:v>
                </c:pt>
                <c:pt idx="46">
                  <c:v>2555M11</c:v>
                </c:pt>
                <c:pt idx="47">
                  <c:v>2555M12</c:v>
                </c:pt>
                <c:pt idx="48">
                  <c:v>2556M01</c:v>
                </c:pt>
                <c:pt idx="49">
                  <c:v>2556M02</c:v>
                </c:pt>
                <c:pt idx="50">
                  <c:v>2556M03</c:v>
                </c:pt>
                <c:pt idx="51">
                  <c:v>2556M04</c:v>
                </c:pt>
                <c:pt idx="52">
                  <c:v>2556M05</c:v>
                </c:pt>
                <c:pt idx="53">
                  <c:v>2556M06</c:v>
                </c:pt>
                <c:pt idx="54">
                  <c:v>2556M07</c:v>
                </c:pt>
                <c:pt idx="55">
                  <c:v>2556M08</c:v>
                </c:pt>
                <c:pt idx="56">
                  <c:v>2556M09</c:v>
                </c:pt>
                <c:pt idx="57">
                  <c:v>2556M10</c:v>
                </c:pt>
                <c:pt idx="58">
                  <c:v>2556M11</c:v>
                </c:pt>
                <c:pt idx="59">
                  <c:v>2556M12</c:v>
                </c:pt>
                <c:pt idx="60">
                  <c:v>2557M01</c:v>
                </c:pt>
                <c:pt idx="61">
                  <c:v>2557M02</c:v>
                </c:pt>
                <c:pt idx="62">
                  <c:v>2557M03</c:v>
                </c:pt>
                <c:pt idx="63">
                  <c:v>2557M04</c:v>
                </c:pt>
                <c:pt idx="64">
                  <c:v>2557M05</c:v>
                </c:pt>
                <c:pt idx="65">
                  <c:v>2557M06</c:v>
                </c:pt>
                <c:pt idx="66">
                  <c:v>2557M07</c:v>
                </c:pt>
                <c:pt idx="67">
                  <c:v>2557M08</c:v>
                </c:pt>
                <c:pt idx="68">
                  <c:v>2557M09</c:v>
                </c:pt>
                <c:pt idx="69">
                  <c:v>2557M10</c:v>
                </c:pt>
                <c:pt idx="70">
                  <c:v>2557M11</c:v>
                </c:pt>
                <c:pt idx="71">
                  <c:v>2557M12</c:v>
                </c:pt>
                <c:pt idx="72">
                  <c:v>2558M01</c:v>
                </c:pt>
                <c:pt idx="73">
                  <c:v>2558M02</c:v>
                </c:pt>
                <c:pt idx="74">
                  <c:v>2558M03</c:v>
                </c:pt>
                <c:pt idx="75">
                  <c:v>2558M04</c:v>
                </c:pt>
                <c:pt idx="76">
                  <c:v>2558M05</c:v>
                </c:pt>
                <c:pt idx="77">
                  <c:v>2558M06</c:v>
                </c:pt>
                <c:pt idx="78">
                  <c:v>2558M07</c:v>
                </c:pt>
                <c:pt idx="79">
                  <c:v>2558M08</c:v>
                </c:pt>
                <c:pt idx="80">
                  <c:v>2558M09</c:v>
                </c:pt>
                <c:pt idx="81">
                  <c:v>2558M10</c:v>
                </c:pt>
                <c:pt idx="82">
                  <c:v>2558M11</c:v>
                </c:pt>
                <c:pt idx="83">
                  <c:v>2558M12</c:v>
                </c:pt>
                <c:pt idx="84">
                  <c:v>2559M01</c:v>
                </c:pt>
                <c:pt idx="85">
                  <c:v>2559M02</c:v>
                </c:pt>
                <c:pt idx="86">
                  <c:v>2559M03</c:v>
                </c:pt>
                <c:pt idx="87">
                  <c:v>2559M04</c:v>
                </c:pt>
                <c:pt idx="88">
                  <c:v>2559M05</c:v>
                </c:pt>
                <c:pt idx="89">
                  <c:v>2559M06</c:v>
                </c:pt>
                <c:pt idx="90">
                  <c:v>2559M07</c:v>
                </c:pt>
                <c:pt idx="91">
                  <c:v>2559M08</c:v>
                </c:pt>
                <c:pt idx="92">
                  <c:v>2559M09</c:v>
                </c:pt>
                <c:pt idx="93">
                  <c:v>2559M10</c:v>
                </c:pt>
                <c:pt idx="94">
                  <c:v>2559M11</c:v>
                </c:pt>
                <c:pt idx="95">
                  <c:v>2559M12</c:v>
                </c:pt>
                <c:pt idx="96">
                  <c:v>2560M01</c:v>
                </c:pt>
                <c:pt idx="97">
                  <c:v>2560M02</c:v>
                </c:pt>
                <c:pt idx="98">
                  <c:v>2560M03</c:v>
                </c:pt>
                <c:pt idx="99">
                  <c:v>2560M04</c:v>
                </c:pt>
                <c:pt idx="100">
                  <c:v>2560M05</c:v>
                </c:pt>
                <c:pt idx="101">
                  <c:v>2560M06</c:v>
                </c:pt>
                <c:pt idx="102">
                  <c:v>2560M07</c:v>
                </c:pt>
                <c:pt idx="103">
                  <c:v>2560M08</c:v>
                </c:pt>
                <c:pt idx="104">
                  <c:v>2560M09</c:v>
                </c:pt>
                <c:pt idx="105">
                  <c:v>2560M10</c:v>
                </c:pt>
                <c:pt idx="106">
                  <c:v>2560M11</c:v>
                </c:pt>
                <c:pt idx="107">
                  <c:v>2560M12</c:v>
                </c:pt>
                <c:pt idx="108">
                  <c:v>2561M01</c:v>
                </c:pt>
                <c:pt idx="109">
                  <c:v>2561M02</c:v>
                </c:pt>
                <c:pt idx="110">
                  <c:v>2561M03</c:v>
                </c:pt>
                <c:pt idx="111">
                  <c:v>2561M04</c:v>
                </c:pt>
                <c:pt idx="112">
                  <c:v>2561M05</c:v>
                </c:pt>
                <c:pt idx="113">
                  <c:v>2561M06</c:v>
                </c:pt>
                <c:pt idx="114">
                  <c:v>2561M07</c:v>
                </c:pt>
                <c:pt idx="115">
                  <c:v>2561M08</c:v>
                </c:pt>
                <c:pt idx="116">
                  <c:v>2561M09</c:v>
                </c:pt>
                <c:pt idx="117">
                  <c:v>2561M10</c:v>
                </c:pt>
                <c:pt idx="118">
                  <c:v>2561M11</c:v>
                </c:pt>
                <c:pt idx="119">
                  <c:v>2561M12</c:v>
                </c:pt>
                <c:pt idx="120">
                  <c:v>2562M01</c:v>
                </c:pt>
                <c:pt idx="121">
                  <c:v>2562M02</c:v>
                </c:pt>
                <c:pt idx="122">
                  <c:v>2562M03</c:v>
                </c:pt>
                <c:pt idx="123">
                  <c:v>2562M04</c:v>
                </c:pt>
                <c:pt idx="124">
                  <c:v>2562M05</c:v>
                </c:pt>
                <c:pt idx="125">
                  <c:v>2562M06</c:v>
                </c:pt>
                <c:pt idx="126">
                  <c:v>2562M07</c:v>
                </c:pt>
                <c:pt idx="127">
                  <c:v>2562M08</c:v>
                </c:pt>
                <c:pt idx="128">
                  <c:v>2562M09</c:v>
                </c:pt>
                <c:pt idx="129">
                  <c:v>2562M10</c:v>
                </c:pt>
                <c:pt idx="130">
                  <c:v>2562M11</c:v>
                </c:pt>
                <c:pt idx="131">
                  <c:v>2562M12</c:v>
                </c:pt>
                <c:pt idx="132">
                  <c:v>2563M01</c:v>
                </c:pt>
                <c:pt idx="133">
                  <c:v>2563M02</c:v>
                </c:pt>
                <c:pt idx="134">
                  <c:v>2563M03</c:v>
                </c:pt>
                <c:pt idx="135">
                  <c:v>2563M04</c:v>
                </c:pt>
                <c:pt idx="136">
                  <c:v>2563M05</c:v>
                </c:pt>
                <c:pt idx="137">
                  <c:v>2563M06</c:v>
                </c:pt>
                <c:pt idx="138">
                  <c:v>2563M07</c:v>
                </c:pt>
                <c:pt idx="139">
                  <c:v>2563M08</c:v>
                </c:pt>
                <c:pt idx="140">
                  <c:v>2563M09</c:v>
                </c:pt>
                <c:pt idx="141">
                  <c:v>2563M10</c:v>
                </c:pt>
                <c:pt idx="142">
                  <c:v>2563M11</c:v>
                </c:pt>
                <c:pt idx="143">
                  <c:v>2563M12</c:v>
                </c:pt>
                <c:pt idx="144">
                  <c:v>2564M01</c:v>
                </c:pt>
                <c:pt idx="145">
                  <c:v>2564M02</c:v>
                </c:pt>
                <c:pt idx="146">
                  <c:v>2564M03</c:v>
                </c:pt>
                <c:pt idx="147">
                  <c:v>2564M04</c:v>
                </c:pt>
                <c:pt idx="148">
                  <c:v>2564M05</c:v>
                </c:pt>
                <c:pt idx="149">
                  <c:v>2564M06</c:v>
                </c:pt>
                <c:pt idx="150">
                  <c:v>2564M07</c:v>
                </c:pt>
                <c:pt idx="151">
                  <c:v>2564M08</c:v>
                </c:pt>
                <c:pt idx="152">
                  <c:v>2564M09</c:v>
                </c:pt>
                <c:pt idx="153">
                  <c:v>2564M10</c:v>
                </c:pt>
                <c:pt idx="154">
                  <c:v>2564M11</c:v>
                </c:pt>
                <c:pt idx="155">
                  <c:v>2564M12</c:v>
                </c:pt>
              </c:strCache>
            </c:strRef>
          </c:cat>
          <c:val>
            <c:numRef>
              <c:f>Sheet2!$D$2:$D$157</c:f>
              <c:numCache>
                <c:formatCode>General</c:formatCode>
                <c:ptCount val="156"/>
                <c:pt idx="0">
                  <c:v>28210</c:v>
                </c:pt>
                <c:pt idx="1">
                  <c:v>21434</c:v>
                </c:pt>
                <c:pt idx="2">
                  <c:v>22678</c:v>
                </c:pt>
                <c:pt idx="3">
                  <c:v>27854</c:v>
                </c:pt>
                <c:pt idx="4">
                  <c:v>32450</c:v>
                </c:pt>
                <c:pt idx="5">
                  <c:v>35962</c:v>
                </c:pt>
                <c:pt idx="6">
                  <c:v>34851</c:v>
                </c:pt>
                <c:pt idx="7">
                  <c:v>34207</c:v>
                </c:pt>
                <c:pt idx="8">
                  <c:v>36776</c:v>
                </c:pt>
                <c:pt idx="9">
                  <c:v>34502</c:v>
                </c:pt>
                <c:pt idx="10">
                  <c:v>33130</c:v>
                </c:pt>
                <c:pt idx="11">
                  <c:v>28721</c:v>
                </c:pt>
                <c:pt idx="12">
                  <c:v>26636</c:v>
                </c:pt>
                <c:pt idx="13">
                  <c:v>28344</c:v>
                </c:pt>
                <c:pt idx="14">
                  <c:v>29069</c:v>
                </c:pt>
                <c:pt idx="15">
                  <c:v>22216</c:v>
                </c:pt>
                <c:pt idx="16">
                  <c:v>31827</c:v>
                </c:pt>
                <c:pt idx="17">
                  <c:v>29040</c:v>
                </c:pt>
                <c:pt idx="18">
                  <c:v>33325</c:v>
                </c:pt>
                <c:pt idx="19">
                  <c:v>29604</c:v>
                </c:pt>
                <c:pt idx="20">
                  <c:v>34679</c:v>
                </c:pt>
                <c:pt idx="21">
                  <c:v>32956</c:v>
                </c:pt>
                <c:pt idx="22">
                  <c:v>36574</c:v>
                </c:pt>
                <c:pt idx="23">
                  <c:v>47958</c:v>
                </c:pt>
                <c:pt idx="24">
                  <c:v>37955</c:v>
                </c:pt>
                <c:pt idx="25">
                  <c:v>28228</c:v>
                </c:pt>
                <c:pt idx="26">
                  <c:v>18996</c:v>
                </c:pt>
                <c:pt idx="27">
                  <c:v>18017</c:v>
                </c:pt>
                <c:pt idx="28">
                  <c:v>30688</c:v>
                </c:pt>
                <c:pt idx="29">
                  <c:v>27538</c:v>
                </c:pt>
                <c:pt idx="30">
                  <c:v>36942</c:v>
                </c:pt>
                <c:pt idx="31">
                  <c:v>33265</c:v>
                </c:pt>
                <c:pt idx="32">
                  <c:v>26990</c:v>
                </c:pt>
                <c:pt idx="33">
                  <c:v>33337</c:v>
                </c:pt>
                <c:pt idx="34">
                  <c:v>39454</c:v>
                </c:pt>
                <c:pt idx="35">
                  <c:v>45207</c:v>
                </c:pt>
                <c:pt idx="36">
                  <c:v>49717</c:v>
                </c:pt>
                <c:pt idx="37">
                  <c:v>48919</c:v>
                </c:pt>
                <c:pt idx="38">
                  <c:v>60660</c:v>
                </c:pt>
                <c:pt idx="39">
                  <c:v>64828</c:v>
                </c:pt>
                <c:pt idx="40">
                  <c:v>59273</c:v>
                </c:pt>
                <c:pt idx="41">
                  <c:v>48082</c:v>
                </c:pt>
                <c:pt idx="42">
                  <c:v>60422</c:v>
                </c:pt>
                <c:pt idx="43">
                  <c:v>36767</c:v>
                </c:pt>
                <c:pt idx="44">
                  <c:v>38973</c:v>
                </c:pt>
                <c:pt idx="45">
                  <c:v>39470</c:v>
                </c:pt>
                <c:pt idx="46">
                  <c:v>49525</c:v>
                </c:pt>
                <c:pt idx="47">
                  <c:v>69744</c:v>
                </c:pt>
                <c:pt idx="48">
                  <c:v>73258</c:v>
                </c:pt>
                <c:pt idx="49">
                  <c:v>58230</c:v>
                </c:pt>
                <c:pt idx="50">
                  <c:v>56622</c:v>
                </c:pt>
                <c:pt idx="51">
                  <c:v>59563</c:v>
                </c:pt>
                <c:pt idx="52">
                  <c:v>57648</c:v>
                </c:pt>
                <c:pt idx="53">
                  <c:v>58454</c:v>
                </c:pt>
                <c:pt idx="54">
                  <c:v>55066</c:v>
                </c:pt>
                <c:pt idx="55">
                  <c:v>62886</c:v>
                </c:pt>
                <c:pt idx="56">
                  <c:v>63359</c:v>
                </c:pt>
                <c:pt idx="57">
                  <c:v>81227</c:v>
                </c:pt>
                <c:pt idx="58">
                  <c:v>72444</c:v>
                </c:pt>
                <c:pt idx="59">
                  <c:v>73286</c:v>
                </c:pt>
                <c:pt idx="60">
                  <c:v>90731</c:v>
                </c:pt>
                <c:pt idx="61">
                  <c:v>73036</c:v>
                </c:pt>
                <c:pt idx="62">
                  <c:v>63824</c:v>
                </c:pt>
                <c:pt idx="63">
                  <c:v>52972</c:v>
                </c:pt>
                <c:pt idx="64">
                  <c:v>63737</c:v>
                </c:pt>
                <c:pt idx="65">
                  <c:v>71392</c:v>
                </c:pt>
                <c:pt idx="66">
                  <c:v>71491</c:v>
                </c:pt>
                <c:pt idx="67">
                  <c:v>68789</c:v>
                </c:pt>
                <c:pt idx="68">
                  <c:v>67570</c:v>
                </c:pt>
                <c:pt idx="69">
                  <c:v>71483</c:v>
                </c:pt>
                <c:pt idx="70">
                  <c:v>64058</c:v>
                </c:pt>
                <c:pt idx="71">
                  <c:v>83313</c:v>
                </c:pt>
                <c:pt idx="72">
                  <c:v>76877</c:v>
                </c:pt>
                <c:pt idx="73">
                  <c:v>43025</c:v>
                </c:pt>
                <c:pt idx="74">
                  <c:v>53087</c:v>
                </c:pt>
                <c:pt idx="75">
                  <c:v>52329</c:v>
                </c:pt>
                <c:pt idx="76">
                  <c:v>75490</c:v>
                </c:pt>
                <c:pt idx="77">
                  <c:v>68848</c:v>
                </c:pt>
                <c:pt idx="78">
                  <c:v>70206</c:v>
                </c:pt>
                <c:pt idx="79">
                  <c:v>75570</c:v>
                </c:pt>
                <c:pt idx="80">
                  <c:v>68705</c:v>
                </c:pt>
                <c:pt idx="81">
                  <c:v>77683</c:v>
                </c:pt>
                <c:pt idx="82">
                  <c:v>81171</c:v>
                </c:pt>
                <c:pt idx="83">
                  <c:v>90231</c:v>
                </c:pt>
                <c:pt idx="84">
                  <c:v>79773</c:v>
                </c:pt>
                <c:pt idx="85">
                  <c:v>76328</c:v>
                </c:pt>
                <c:pt idx="86">
                  <c:v>90133</c:v>
                </c:pt>
                <c:pt idx="87">
                  <c:v>88818</c:v>
                </c:pt>
                <c:pt idx="88">
                  <c:v>86485</c:v>
                </c:pt>
                <c:pt idx="89">
                  <c:v>72291</c:v>
                </c:pt>
                <c:pt idx="90">
                  <c:v>84284</c:v>
                </c:pt>
                <c:pt idx="91">
                  <c:v>52471</c:v>
                </c:pt>
                <c:pt idx="92">
                  <c:v>41810</c:v>
                </c:pt>
                <c:pt idx="93">
                  <c:v>31302</c:v>
                </c:pt>
                <c:pt idx="94">
                  <c:v>41135</c:v>
                </c:pt>
                <c:pt idx="95">
                  <c:v>71126</c:v>
                </c:pt>
                <c:pt idx="96">
                  <c:v>66878</c:v>
                </c:pt>
                <c:pt idx="97">
                  <c:v>58224</c:v>
                </c:pt>
                <c:pt idx="98">
                  <c:v>69167</c:v>
                </c:pt>
                <c:pt idx="99">
                  <c:v>70831</c:v>
                </c:pt>
                <c:pt idx="100">
                  <c:v>94960</c:v>
                </c:pt>
                <c:pt idx="101">
                  <c:v>90907</c:v>
                </c:pt>
                <c:pt idx="102">
                  <c:v>93123</c:v>
                </c:pt>
                <c:pt idx="103">
                  <c:v>93786</c:v>
                </c:pt>
                <c:pt idx="104">
                  <c:v>77256</c:v>
                </c:pt>
                <c:pt idx="105">
                  <c:v>83492</c:v>
                </c:pt>
                <c:pt idx="106">
                  <c:v>75545</c:v>
                </c:pt>
                <c:pt idx="107">
                  <c:v>97008</c:v>
                </c:pt>
                <c:pt idx="108">
                  <c:v>98503</c:v>
                </c:pt>
                <c:pt idx="109">
                  <c:v>91986</c:v>
                </c:pt>
                <c:pt idx="110">
                  <c:v>98851</c:v>
                </c:pt>
                <c:pt idx="111">
                  <c:v>102921</c:v>
                </c:pt>
                <c:pt idx="112">
                  <c:v>102418</c:v>
                </c:pt>
                <c:pt idx="113">
                  <c:v>89413</c:v>
                </c:pt>
                <c:pt idx="114">
                  <c:v>91718</c:v>
                </c:pt>
                <c:pt idx="115">
                  <c:v>97962</c:v>
                </c:pt>
                <c:pt idx="116">
                  <c:v>95067</c:v>
                </c:pt>
                <c:pt idx="117">
                  <c:v>97419</c:v>
                </c:pt>
                <c:pt idx="118">
                  <c:v>110529</c:v>
                </c:pt>
                <c:pt idx="119">
                  <c:v>122884</c:v>
                </c:pt>
                <c:pt idx="120">
                  <c:v>87541</c:v>
                </c:pt>
                <c:pt idx="121">
                  <c:v>86775</c:v>
                </c:pt>
                <c:pt idx="122">
                  <c:v>106424</c:v>
                </c:pt>
                <c:pt idx="123">
                  <c:v>107392</c:v>
                </c:pt>
                <c:pt idx="124">
                  <c:v>117149</c:v>
                </c:pt>
                <c:pt idx="125">
                  <c:v>114229</c:v>
                </c:pt>
                <c:pt idx="126">
                  <c:v>109633</c:v>
                </c:pt>
                <c:pt idx="127">
                  <c:v>126200</c:v>
                </c:pt>
                <c:pt idx="128">
                  <c:v>108396</c:v>
                </c:pt>
                <c:pt idx="129">
                  <c:v>114687</c:v>
                </c:pt>
                <c:pt idx="130">
                  <c:v>110830</c:v>
                </c:pt>
                <c:pt idx="131">
                  <c:v>147904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2D-49BE-A3C5-B92B88E84426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biodiesel_forecast</c:v>
                </c:pt>
              </c:strCache>
            </c:strRef>
          </c:tx>
          <c:spPr>
            <a:ln w="19050" cap="rnd">
              <a:solidFill>
                <a:srgbClr val="FF0066"/>
              </a:solidFill>
              <a:round/>
            </a:ln>
            <a:effectLst/>
          </c:spPr>
          <c:marker>
            <c:symbol val="none"/>
          </c:marker>
          <c:cat>
            <c:strRef>
              <c:f>Sheet2!$A$2:$A$157</c:f>
              <c:strCache>
                <c:ptCount val="156"/>
                <c:pt idx="0">
                  <c:v>2552M01</c:v>
                </c:pt>
                <c:pt idx="1">
                  <c:v>2552M02</c:v>
                </c:pt>
                <c:pt idx="2">
                  <c:v>2552M03</c:v>
                </c:pt>
                <c:pt idx="3">
                  <c:v>2552M04</c:v>
                </c:pt>
                <c:pt idx="4">
                  <c:v>2552M05</c:v>
                </c:pt>
                <c:pt idx="5">
                  <c:v>2552M06</c:v>
                </c:pt>
                <c:pt idx="6">
                  <c:v>2552M07</c:v>
                </c:pt>
                <c:pt idx="7">
                  <c:v>2552M08</c:v>
                </c:pt>
                <c:pt idx="8">
                  <c:v>2552M09</c:v>
                </c:pt>
                <c:pt idx="9">
                  <c:v>2552M10</c:v>
                </c:pt>
                <c:pt idx="10">
                  <c:v>2552M11</c:v>
                </c:pt>
                <c:pt idx="11">
                  <c:v>2552M12</c:v>
                </c:pt>
                <c:pt idx="12">
                  <c:v>2553M01</c:v>
                </c:pt>
                <c:pt idx="13">
                  <c:v>2553M02</c:v>
                </c:pt>
                <c:pt idx="14">
                  <c:v>2553M03</c:v>
                </c:pt>
                <c:pt idx="15">
                  <c:v>2553M04</c:v>
                </c:pt>
                <c:pt idx="16">
                  <c:v>2553M05</c:v>
                </c:pt>
                <c:pt idx="17">
                  <c:v>2553M06</c:v>
                </c:pt>
                <c:pt idx="18">
                  <c:v>2553M07</c:v>
                </c:pt>
                <c:pt idx="19">
                  <c:v>2553M08</c:v>
                </c:pt>
                <c:pt idx="20">
                  <c:v>2553M09</c:v>
                </c:pt>
                <c:pt idx="21">
                  <c:v>2553M10</c:v>
                </c:pt>
                <c:pt idx="22">
                  <c:v>2553M11</c:v>
                </c:pt>
                <c:pt idx="23">
                  <c:v>2553M12</c:v>
                </c:pt>
                <c:pt idx="24">
                  <c:v>2554M01</c:v>
                </c:pt>
                <c:pt idx="25">
                  <c:v>2554M02</c:v>
                </c:pt>
                <c:pt idx="26">
                  <c:v>2554M03</c:v>
                </c:pt>
                <c:pt idx="27">
                  <c:v>2554M04</c:v>
                </c:pt>
                <c:pt idx="28">
                  <c:v>2554M05</c:v>
                </c:pt>
                <c:pt idx="29">
                  <c:v>2554M06</c:v>
                </c:pt>
                <c:pt idx="30">
                  <c:v>2554M07</c:v>
                </c:pt>
                <c:pt idx="31">
                  <c:v>2554M08</c:v>
                </c:pt>
                <c:pt idx="32">
                  <c:v>2554M09</c:v>
                </c:pt>
                <c:pt idx="33">
                  <c:v>2554M10</c:v>
                </c:pt>
                <c:pt idx="34">
                  <c:v>2554M11</c:v>
                </c:pt>
                <c:pt idx="35">
                  <c:v>2554M12</c:v>
                </c:pt>
                <c:pt idx="36">
                  <c:v>2555M01</c:v>
                </c:pt>
                <c:pt idx="37">
                  <c:v>2555M02</c:v>
                </c:pt>
                <c:pt idx="38">
                  <c:v>2555M03</c:v>
                </c:pt>
                <c:pt idx="39">
                  <c:v>2555M04</c:v>
                </c:pt>
                <c:pt idx="40">
                  <c:v>2555M05</c:v>
                </c:pt>
                <c:pt idx="41">
                  <c:v>2555M06</c:v>
                </c:pt>
                <c:pt idx="42">
                  <c:v>2555M07</c:v>
                </c:pt>
                <c:pt idx="43">
                  <c:v>2555M08</c:v>
                </c:pt>
                <c:pt idx="44">
                  <c:v>2555M09</c:v>
                </c:pt>
                <c:pt idx="45">
                  <c:v>2555M10</c:v>
                </c:pt>
                <c:pt idx="46">
                  <c:v>2555M11</c:v>
                </c:pt>
                <c:pt idx="47">
                  <c:v>2555M12</c:v>
                </c:pt>
                <c:pt idx="48">
                  <c:v>2556M01</c:v>
                </c:pt>
                <c:pt idx="49">
                  <c:v>2556M02</c:v>
                </c:pt>
                <c:pt idx="50">
                  <c:v>2556M03</c:v>
                </c:pt>
                <c:pt idx="51">
                  <c:v>2556M04</c:v>
                </c:pt>
                <c:pt idx="52">
                  <c:v>2556M05</c:v>
                </c:pt>
                <c:pt idx="53">
                  <c:v>2556M06</c:v>
                </c:pt>
                <c:pt idx="54">
                  <c:v>2556M07</c:v>
                </c:pt>
                <c:pt idx="55">
                  <c:v>2556M08</c:v>
                </c:pt>
                <c:pt idx="56">
                  <c:v>2556M09</c:v>
                </c:pt>
                <c:pt idx="57">
                  <c:v>2556M10</c:v>
                </c:pt>
                <c:pt idx="58">
                  <c:v>2556M11</c:v>
                </c:pt>
                <c:pt idx="59">
                  <c:v>2556M12</c:v>
                </c:pt>
                <c:pt idx="60">
                  <c:v>2557M01</c:v>
                </c:pt>
                <c:pt idx="61">
                  <c:v>2557M02</c:v>
                </c:pt>
                <c:pt idx="62">
                  <c:v>2557M03</c:v>
                </c:pt>
                <c:pt idx="63">
                  <c:v>2557M04</c:v>
                </c:pt>
                <c:pt idx="64">
                  <c:v>2557M05</c:v>
                </c:pt>
                <c:pt idx="65">
                  <c:v>2557M06</c:v>
                </c:pt>
                <c:pt idx="66">
                  <c:v>2557M07</c:v>
                </c:pt>
                <c:pt idx="67">
                  <c:v>2557M08</c:v>
                </c:pt>
                <c:pt idx="68">
                  <c:v>2557M09</c:v>
                </c:pt>
                <c:pt idx="69">
                  <c:v>2557M10</c:v>
                </c:pt>
                <c:pt idx="70">
                  <c:v>2557M11</c:v>
                </c:pt>
                <c:pt idx="71">
                  <c:v>2557M12</c:v>
                </c:pt>
                <c:pt idx="72">
                  <c:v>2558M01</c:v>
                </c:pt>
                <c:pt idx="73">
                  <c:v>2558M02</c:v>
                </c:pt>
                <c:pt idx="74">
                  <c:v>2558M03</c:v>
                </c:pt>
                <c:pt idx="75">
                  <c:v>2558M04</c:v>
                </c:pt>
                <c:pt idx="76">
                  <c:v>2558M05</c:v>
                </c:pt>
                <c:pt idx="77">
                  <c:v>2558M06</c:v>
                </c:pt>
                <c:pt idx="78">
                  <c:v>2558M07</c:v>
                </c:pt>
                <c:pt idx="79">
                  <c:v>2558M08</c:v>
                </c:pt>
                <c:pt idx="80">
                  <c:v>2558M09</c:v>
                </c:pt>
                <c:pt idx="81">
                  <c:v>2558M10</c:v>
                </c:pt>
                <c:pt idx="82">
                  <c:v>2558M11</c:v>
                </c:pt>
                <c:pt idx="83">
                  <c:v>2558M12</c:v>
                </c:pt>
                <c:pt idx="84">
                  <c:v>2559M01</c:v>
                </c:pt>
                <c:pt idx="85">
                  <c:v>2559M02</c:v>
                </c:pt>
                <c:pt idx="86">
                  <c:v>2559M03</c:v>
                </c:pt>
                <c:pt idx="87">
                  <c:v>2559M04</c:v>
                </c:pt>
                <c:pt idx="88">
                  <c:v>2559M05</c:v>
                </c:pt>
                <c:pt idx="89">
                  <c:v>2559M06</c:v>
                </c:pt>
                <c:pt idx="90">
                  <c:v>2559M07</c:v>
                </c:pt>
                <c:pt idx="91">
                  <c:v>2559M08</c:v>
                </c:pt>
                <c:pt idx="92">
                  <c:v>2559M09</c:v>
                </c:pt>
                <c:pt idx="93">
                  <c:v>2559M10</c:v>
                </c:pt>
                <c:pt idx="94">
                  <c:v>2559M11</c:v>
                </c:pt>
                <c:pt idx="95">
                  <c:v>2559M12</c:v>
                </c:pt>
                <c:pt idx="96">
                  <c:v>2560M01</c:v>
                </c:pt>
                <c:pt idx="97">
                  <c:v>2560M02</c:v>
                </c:pt>
                <c:pt idx="98">
                  <c:v>2560M03</c:v>
                </c:pt>
                <c:pt idx="99">
                  <c:v>2560M04</c:v>
                </c:pt>
                <c:pt idx="100">
                  <c:v>2560M05</c:v>
                </c:pt>
                <c:pt idx="101">
                  <c:v>2560M06</c:v>
                </c:pt>
                <c:pt idx="102">
                  <c:v>2560M07</c:v>
                </c:pt>
                <c:pt idx="103">
                  <c:v>2560M08</c:v>
                </c:pt>
                <c:pt idx="104">
                  <c:v>2560M09</c:v>
                </c:pt>
                <c:pt idx="105">
                  <c:v>2560M10</c:v>
                </c:pt>
                <c:pt idx="106">
                  <c:v>2560M11</c:v>
                </c:pt>
                <c:pt idx="107">
                  <c:v>2560M12</c:v>
                </c:pt>
                <c:pt idx="108">
                  <c:v>2561M01</c:v>
                </c:pt>
                <c:pt idx="109">
                  <c:v>2561M02</c:v>
                </c:pt>
                <c:pt idx="110">
                  <c:v>2561M03</c:v>
                </c:pt>
                <c:pt idx="111">
                  <c:v>2561M04</c:v>
                </c:pt>
                <c:pt idx="112">
                  <c:v>2561M05</c:v>
                </c:pt>
                <c:pt idx="113">
                  <c:v>2561M06</c:v>
                </c:pt>
                <c:pt idx="114">
                  <c:v>2561M07</c:v>
                </c:pt>
                <c:pt idx="115">
                  <c:v>2561M08</c:v>
                </c:pt>
                <c:pt idx="116">
                  <c:v>2561M09</c:v>
                </c:pt>
                <c:pt idx="117">
                  <c:v>2561M10</c:v>
                </c:pt>
                <c:pt idx="118">
                  <c:v>2561M11</c:v>
                </c:pt>
                <c:pt idx="119">
                  <c:v>2561M12</c:v>
                </c:pt>
                <c:pt idx="120">
                  <c:v>2562M01</c:v>
                </c:pt>
                <c:pt idx="121">
                  <c:v>2562M02</c:v>
                </c:pt>
                <c:pt idx="122">
                  <c:v>2562M03</c:v>
                </c:pt>
                <c:pt idx="123">
                  <c:v>2562M04</c:v>
                </c:pt>
                <c:pt idx="124">
                  <c:v>2562M05</c:v>
                </c:pt>
                <c:pt idx="125">
                  <c:v>2562M06</c:v>
                </c:pt>
                <c:pt idx="126">
                  <c:v>2562M07</c:v>
                </c:pt>
                <c:pt idx="127">
                  <c:v>2562M08</c:v>
                </c:pt>
                <c:pt idx="128">
                  <c:v>2562M09</c:v>
                </c:pt>
                <c:pt idx="129">
                  <c:v>2562M10</c:v>
                </c:pt>
                <c:pt idx="130">
                  <c:v>2562M11</c:v>
                </c:pt>
                <c:pt idx="131">
                  <c:v>2562M12</c:v>
                </c:pt>
                <c:pt idx="132">
                  <c:v>2563M01</c:v>
                </c:pt>
                <c:pt idx="133">
                  <c:v>2563M02</c:v>
                </c:pt>
                <c:pt idx="134">
                  <c:v>2563M03</c:v>
                </c:pt>
                <c:pt idx="135">
                  <c:v>2563M04</c:v>
                </c:pt>
                <c:pt idx="136">
                  <c:v>2563M05</c:v>
                </c:pt>
                <c:pt idx="137">
                  <c:v>2563M06</c:v>
                </c:pt>
                <c:pt idx="138">
                  <c:v>2563M07</c:v>
                </c:pt>
                <c:pt idx="139">
                  <c:v>2563M08</c:v>
                </c:pt>
                <c:pt idx="140">
                  <c:v>2563M09</c:v>
                </c:pt>
                <c:pt idx="141">
                  <c:v>2563M10</c:v>
                </c:pt>
                <c:pt idx="142">
                  <c:v>2563M11</c:v>
                </c:pt>
                <c:pt idx="143">
                  <c:v>2563M12</c:v>
                </c:pt>
                <c:pt idx="144">
                  <c:v>2564M01</c:v>
                </c:pt>
                <c:pt idx="145">
                  <c:v>2564M02</c:v>
                </c:pt>
                <c:pt idx="146">
                  <c:v>2564M03</c:v>
                </c:pt>
                <c:pt idx="147">
                  <c:v>2564M04</c:v>
                </c:pt>
                <c:pt idx="148">
                  <c:v>2564M05</c:v>
                </c:pt>
                <c:pt idx="149">
                  <c:v>2564M06</c:v>
                </c:pt>
                <c:pt idx="150">
                  <c:v>2564M07</c:v>
                </c:pt>
                <c:pt idx="151">
                  <c:v>2564M08</c:v>
                </c:pt>
                <c:pt idx="152">
                  <c:v>2564M09</c:v>
                </c:pt>
                <c:pt idx="153">
                  <c:v>2564M10</c:v>
                </c:pt>
                <c:pt idx="154">
                  <c:v>2564M11</c:v>
                </c:pt>
                <c:pt idx="155">
                  <c:v>2564M12</c:v>
                </c:pt>
              </c:strCache>
            </c:strRef>
          </c:cat>
          <c:val>
            <c:numRef>
              <c:f>Sheet2!$E$2:$E$157</c:f>
              <c:numCache>
                <c:formatCode>General</c:formatCode>
                <c:ptCount val="156"/>
                <c:pt idx="1">
                  <c:v>18336.780977427701</c:v>
                </c:pt>
                <c:pt idx="2">
                  <c:v>22870.112192435699</c:v>
                </c:pt>
                <c:pt idx="3">
                  <c:v>22372.042407082201</c:v>
                </c:pt>
                <c:pt idx="4">
                  <c:v>29798.864793616802</c:v>
                </c:pt>
                <c:pt idx="5">
                  <c:v>25442.631889394201</c:v>
                </c:pt>
                <c:pt idx="6">
                  <c:v>28487.3152067105</c:v>
                </c:pt>
                <c:pt idx="7">
                  <c:v>25707.423152978401</c:v>
                </c:pt>
                <c:pt idx="8">
                  <c:v>20919.3307905129</c:v>
                </c:pt>
                <c:pt idx="9">
                  <c:v>24322.812057564301</c:v>
                </c:pt>
                <c:pt idx="10">
                  <c:v>25817.941511099601</c:v>
                </c:pt>
                <c:pt idx="11">
                  <c:v>40609.1980710637</c:v>
                </c:pt>
                <c:pt idx="12">
                  <c:v>35634.372904138902</c:v>
                </c:pt>
                <c:pt idx="13">
                  <c:v>25876.5777264682</c:v>
                </c:pt>
                <c:pt idx="14">
                  <c:v>30493.59425441</c:v>
                </c:pt>
                <c:pt idx="15">
                  <c:v>30056.1985144133</c:v>
                </c:pt>
                <c:pt idx="16">
                  <c:v>37527.0111741621</c:v>
                </c:pt>
                <c:pt idx="17">
                  <c:v>33202.672371050998</c:v>
                </c:pt>
                <c:pt idx="18">
                  <c:v>36270.479747651101</c:v>
                </c:pt>
                <c:pt idx="19">
                  <c:v>33507.3532430056</c:v>
                </c:pt>
                <c:pt idx="20">
                  <c:v>28731.416343070599</c:v>
                </c:pt>
                <c:pt idx="21">
                  <c:v>32143.710639064</c:v>
                </c:pt>
                <c:pt idx="22">
                  <c:v>33645.229769580903</c:v>
                </c:pt>
                <c:pt idx="23">
                  <c:v>48441.119012836803</c:v>
                </c:pt>
                <c:pt idx="24">
                  <c:v>43469.652662726199</c:v>
                </c:pt>
                <c:pt idx="25">
                  <c:v>33714.292715283802</c:v>
                </c:pt>
                <c:pt idx="26">
                  <c:v>38333.074848971097</c:v>
                </c:pt>
                <c:pt idx="27">
                  <c:v>37896.959219418299</c:v>
                </c:pt>
                <c:pt idx="28">
                  <c:v>45368.699992791902</c:v>
                </c:pt>
                <c:pt idx="29">
                  <c:v>41045.034096385702</c:v>
                </c:pt>
                <c:pt idx="30">
                  <c:v>44113.3293479844</c:v>
                </c:pt>
                <c:pt idx="31">
                  <c:v>41350.556565500599</c:v>
                </c:pt>
                <c:pt idx="32">
                  <c:v>36574.876123404203</c:v>
                </c:pt>
                <c:pt idx="33">
                  <c:v>39987.356358052602</c:v>
                </c:pt>
                <c:pt idx="34">
                  <c:v>41489.010298968104</c:v>
                </c:pt>
                <c:pt idx="35">
                  <c:v>56284.997283296601</c:v>
                </c:pt>
                <c:pt idx="36">
                  <c:v>51313.601798025396</c:v>
                </c:pt>
                <c:pt idx="37">
                  <c:v>41558.293229449002</c:v>
                </c:pt>
                <c:pt idx="38">
                  <c:v>46177.112614160898</c:v>
                </c:pt>
                <c:pt idx="39">
                  <c:v>45741.023992577298</c:v>
                </c:pt>
                <c:pt idx="40">
                  <c:v>53212.7843474365</c:v>
                </c:pt>
                <c:pt idx="41">
                  <c:v>48889.132648120503</c:v>
                </c:pt>
                <c:pt idx="42">
                  <c:v>51957.438192981797</c:v>
                </c:pt>
                <c:pt idx="43">
                  <c:v>49194.672873383199</c:v>
                </c:pt>
                <c:pt idx="44">
                  <c:v>44418.997842074103</c:v>
                </c:pt>
                <c:pt idx="45">
                  <c:v>47831.481999685202</c:v>
                </c:pt>
                <c:pt idx="46">
                  <c:v>49333.138784851501</c:v>
                </c:pt>
                <c:pt idx="47">
                  <c:v>64129.1278313363</c:v>
                </c:pt>
                <c:pt idx="48">
                  <c:v>59157.733841182497</c:v>
                </c:pt>
                <c:pt idx="49">
                  <c:v>49402.4263566054</c:v>
                </c:pt>
                <c:pt idx="50">
                  <c:v>54021.246527245203</c:v>
                </c:pt>
                <c:pt idx="51">
                  <c:v>53585.158475479897</c:v>
                </c:pt>
                <c:pt idx="52">
                  <c:v>61056.919243472403</c:v>
                </c:pt>
                <c:pt idx="53">
                  <c:v>56733.267843688896</c:v>
                </c:pt>
                <c:pt idx="54">
                  <c:v>59801.573605719001</c:v>
                </c:pt>
                <c:pt idx="55">
                  <c:v>57038.808443573398</c:v>
                </c:pt>
                <c:pt idx="56">
                  <c:v>52263.133526422098</c:v>
                </c:pt>
                <c:pt idx="57">
                  <c:v>55675.617766800402</c:v>
                </c:pt>
                <c:pt idx="58">
                  <c:v>57177.274611975103</c:v>
                </c:pt>
                <c:pt idx="59">
                  <c:v>71973.263701967604</c:v>
                </c:pt>
                <c:pt idx="60">
                  <c:v>67001.869743358096</c:v>
                </c:pt>
                <c:pt idx="61">
                  <c:v>57246.562281651299</c:v>
                </c:pt>
                <c:pt idx="62">
                  <c:v>61865.382468872798</c:v>
                </c:pt>
                <c:pt idx="63">
                  <c:v>61429.294429129601</c:v>
                </c:pt>
                <c:pt idx="64">
                  <c:v>68901.055205838406</c:v>
                </c:pt>
                <c:pt idx="65">
                  <c:v>64577.403812374498</c:v>
                </c:pt>
                <c:pt idx="66">
                  <c:v>67645.709578986498</c:v>
                </c:pt>
                <c:pt idx="67">
                  <c:v>64882.944420162901</c:v>
                </c:pt>
                <c:pt idx="68">
                  <c:v>60107.269505420001</c:v>
                </c:pt>
                <c:pt idx="69">
                  <c:v>63519.753747544601</c:v>
                </c:pt>
                <c:pt idx="70">
                  <c:v>65021.410593985398</c:v>
                </c:pt>
                <c:pt idx="71">
                  <c:v>79817.399684895805</c:v>
                </c:pt>
                <c:pt idx="72">
                  <c:v>74846.0057269518</c:v>
                </c:pt>
                <c:pt idx="73">
                  <c:v>65090.698265727602</c:v>
                </c:pt>
                <c:pt idx="74">
                  <c:v>69709.518453298893</c:v>
                </c:pt>
                <c:pt idx="75">
                  <c:v>69273.430413809401</c:v>
                </c:pt>
                <c:pt idx="76">
                  <c:v>76745.191190701997</c:v>
                </c:pt>
                <c:pt idx="77">
                  <c:v>72421.539797371399</c:v>
                </c:pt>
                <c:pt idx="78">
                  <c:v>75489.845564080097</c:v>
                </c:pt>
                <c:pt idx="79">
                  <c:v>72727.080405326604</c:v>
                </c:pt>
                <c:pt idx="80">
                  <c:v>67951.405490634497</c:v>
                </c:pt>
                <c:pt idx="81">
                  <c:v>71363.889732796</c:v>
                </c:pt>
                <c:pt idx="82">
                  <c:v>72865.546579263493</c:v>
                </c:pt>
                <c:pt idx="83">
                  <c:v>87661.535670193305</c:v>
                </c:pt>
                <c:pt idx="84">
                  <c:v>82690.141712263299</c:v>
                </c:pt>
                <c:pt idx="85">
                  <c:v>72934.834251049295</c:v>
                </c:pt>
                <c:pt idx="86">
                  <c:v>77553.654438627898</c:v>
                </c:pt>
                <c:pt idx="87">
                  <c:v>77117.566399143805</c:v>
                </c:pt>
                <c:pt idx="88">
                  <c:v>84589.3271760403</c:v>
                </c:pt>
                <c:pt idx="89">
                  <c:v>80265.675782712497</c:v>
                </c:pt>
                <c:pt idx="90">
                  <c:v>83333.981549423203</c:v>
                </c:pt>
                <c:pt idx="91">
                  <c:v>80571.216390671194</c:v>
                </c:pt>
                <c:pt idx="92">
                  <c:v>75795.541475980193</c:v>
                </c:pt>
                <c:pt idx="93">
                  <c:v>79208.025718142497</c:v>
                </c:pt>
                <c:pt idx="94">
                  <c:v>80709.682564610499</c:v>
                </c:pt>
                <c:pt idx="95">
                  <c:v>95505.671655540704</c:v>
                </c:pt>
                <c:pt idx="96">
                  <c:v>90534.277697611004</c:v>
                </c:pt>
                <c:pt idx="97">
                  <c:v>80778.970236397203</c:v>
                </c:pt>
                <c:pt idx="98">
                  <c:v>85397.790423975996</c:v>
                </c:pt>
                <c:pt idx="99">
                  <c:v>84961.702384492004</c:v>
                </c:pt>
                <c:pt idx="100">
                  <c:v>92433.463161388601</c:v>
                </c:pt>
                <c:pt idx="101">
                  <c:v>88109.811768060899</c:v>
                </c:pt>
                <c:pt idx="102">
                  <c:v>91178.117534771605</c:v>
                </c:pt>
                <c:pt idx="103">
                  <c:v>88415.352376019699</c:v>
                </c:pt>
                <c:pt idx="104">
                  <c:v>83639.677461328698</c:v>
                </c:pt>
                <c:pt idx="105">
                  <c:v>87052.161703491001</c:v>
                </c:pt>
                <c:pt idx="106">
                  <c:v>88553.818549959004</c:v>
                </c:pt>
                <c:pt idx="107">
                  <c:v>103349.807640889</c:v>
                </c:pt>
                <c:pt idx="108">
                  <c:v>98378.413682959494</c:v>
                </c:pt>
                <c:pt idx="109">
                  <c:v>88623.106221745693</c:v>
                </c:pt>
                <c:pt idx="110">
                  <c:v>93241.9264093245</c:v>
                </c:pt>
                <c:pt idx="111">
                  <c:v>92805.838369840494</c:v>
                </c:pt>
                <c:pt idx="112">
                  <c:v>100277.599146737</c:v>
                </c:pt>
                <c:pt idx="113">
                  <c:v>95953.947753409404</c:v>
                </c:pt>
                <c:pt idx="114">
                  <c:v>99022.253520120197</c:v>
                </c:pt>
                <c:pt idx="115">
                  <c:v>96259.488361368203</c:v>
                </c:pt>
                <c:pt idx="116">
                  <c:v>91483.813446677203</c:v>
                </c:pt>
                <c:pt idx="117">
                  <c:v>94896.297688839506</c:v>
                </c:pt>
                <c:pt idx="118">
                  <c:v>96397.954535307494</c:v>
                </c:pt>
                <c:pt idx="119">
                  <c:v>111193.943626237</c:v>
                </c:pt>
                <c:pt idx="120">
                  <c:v>106222.549668308</c:v>
                </c:pt>
                <c:pt idx="121">
                  <c:v>96467.242207094299</c:v>
                </c:pt>
                <c:pt idx="122">
                  <c:v>101086.062394673</c:v>
                </c:pt>
                <c:pt idx="123">
                  <c:v>100649.974355189</c:v>
                </c:pt>
                <c:pt idx="124">
                  <c:v>108121.735132085</c:v>
                </c:pt>
                <c:pt idx="125">
                  <c:v>103798.083738758</c:v>
                </c:pt>
                <c:pt idx="126">
                  <c:v>106866.389505468</c:v>
                </c:pt>
                <c:pt idx="127">
                  <c:v>104103.62434671599</c:v>
                </c:pt>
                <c:pt idx="128">
                  <c:v>99327.949432025795</c:v>
                </c:pt>
                <c:pt idx="129">
                  <c:v>102740.433674188</c:v>
                </c:pt>
                <c:pt idx="130">
                  <c:v>104242.090520656</c:v>
                </c:pt>
                <c:pt idx="131">
                  <c:v>119038.079611586</c:v>
                </c:pt>
                <c:pt idx="132">
                  <c:v>114066.68565365599</c:v>
                </c:pt>
                <c:pt idx="133">
                  <c:v>104311.378192442</c:v>
                </c:pt>
                <c:pt idx="134">
                  <c:v>108930.198380021</c:v>
                </c:pt>
                <c:pt idx="135">
                  <c:v>108494.11034053699</c:v>
                </c:pt>
                <c:pt idx="136">
                  <c:v>115965.871117434</c:v>
                </c:pt>
                <c:pt idx="137">
                  <c:v>111642.21972410601</c:v>
                </c:pt>
                <c:pt idx="138">
                  <c:v>114710.525490817</c:v>
                </c:pt>
                <c:pt idx="139">
                  <c:v>111947.76033206499</c:v>
                </c:pt>
                <c:pt idx="140">
                  <c:v>107172.08541737399</c:v>
                </c:pt>
                <c:pt idx="141">
                  <c:v>110584.56965953601</c:v>
                </c:pt>
                <c:pt idx="142">
                  <c:v>112086.22650600399</c:v>
                </c:pt>
                <c:pt idx="143">
                  <c:v>126882.21559693399</c:v>
                </c:pt>
                <c:pt idx="144">
                  <c:v>121910.82163900499</c:v>
                </c:pt>
                <c:pt idx="145">
                  <c:v>112155.514177791</c:v>
                </c:pt>
                <c:pt idx="146">
                  <c:v>116774.33436537</c:v>
                </c:pt>
                <c:pt idx="147">
                  <c:v>116338.24632588599</c:v>
                </c:pt>
                <c:pt idx="148">
                  <c:v>123810.00710278199</c:v>
                </c:pt>
                <c:pt idx="149">
                  <c:v>119486.35570945501</c:v>
                </c:pt>
                <c:pt idx="150">
                  <c:v>122554.661476165</c:v>
                </c:pt>
                <c:pt idx="151">
                  <c:v>119791.896317413</c:v>
                </c:pt>
                <c:pt idx="152">
                  <c:v>115016.221402722</c:v>
                </c:pt>
                <c:pt idx="153">
                  <c:v>118428.70564488501</c:v>
                </c:pt>
                <c:pt idx="154">
                  <c:v>119930.36249135299</c:v>
                </c:pt>
                <c:pt idx="155">
                  <c:v>134726.35158228301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2D-49BE-A3C5-B92B88E84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172768"/>
        <c:axId val="249173160"/>
      </c:lineChart>
      <c:catAx>
        <c:axId val="24917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9173160"/>
        <c:crosses val="autoZero"/>
        <c:auto val="1"/>
        <c:lblAlgn val="ctr"/>
        <c:lblOffset val="100"/>
        <c:noMultiLvlLbl val="0"/>
      </c:catAx>
      <c:valAx>
        <c:axId val="249173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917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TH SarabunPSK" panose="020B0500040200020003" pitchFamily="34" charset="-34"/>
          <a:cs typeface="TH SarabunPSK" panose="020B0500040200020003" pitchFamily="34" charset="-34"/>
        </a:defRPr>
      </a:pPr>
      <a:endParaRPr lang="th-T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th-TH"/>
              <a:t>หน่วย</a:t>
            </a:r>
            <a:r>
              <a:rPr lang="en-US"/>
              <a:t>: </a:t>
            </a:r>
            <a:r>
              <a:rPr lang="th-TH"/>
              <a:t>ตัน</a:t>
            </a:r>
            <a:endParaRPr lang="en-US"/>
          </a:p>
        </c:rich>
      </c:tx>
      <c:layout>
        <c:manualLayout>
          <c:xMode val="edge"/>
          <c:yMode val="edge"/>
          <c:x val="6.8451986839288318E-4"/>
          <c:y val="2.533478103510676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การส่งออกกะทิ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Sheet3!$A$2:$A$97</c:f>
              <c:numCache>
                <c:formatCode>mmm\-yy</c:formatCode>
                <c:ptCount val="96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  <c:pt idx="69">
                  <c:v>43009</c:v>
                </c:pt>
                <c:pt idx="70">
                  <c:v>43040</c:v>
                </c:pt>
                <c:pt idx="71">
                  <c:v>43070</c:v>
                </c:pt>
                <c:pt idx="72">
                  <c:v>43101</c:v>
                </c:pt>
                <c:pt idx="73">
                  <c:v>43132</c:v>
                </c:pt>
                <c:pt idx="74">
                  <c:v>43160</c:v>
                </c:pt>
                <c:pt idx="75">
                  <c:v>43191</c:v>
                </c:pt>
                <c:pt idx="76">
                  <c:v>43221</c:v>
                </c:pt>
                <c:pt idx="77">
                  <c:v>43252</c:v>
                </c:pt>
                <c:pt idx="78">
                  <c:v>43282</c:v>
                </c:pt>
                <c:pt idx="79">
                  <c:v>43313</c:v>
                </c:pt>
                <c:pt idx="80">
                  <c:v>43344</c:v>
                </c:pt>
                <c:pt idx="81">
                  <c:v>43374</c:v>
                </c:pt>
                <c:pt idx="82">
                  <c:v>43405</c:v>
                </c:pt>
                <c:pt idx="83">
                  <c:v>43435</c:v>
                </c:pt>
                <c:pt idx="84">
                  <c:v>43466</c:v>
                </c:pt>
                <c:pt idx="85">
                  <c:v>43497</c:v>
                </c:pt>
                <c:pt idx="86">
                  <c:v>43525</c:v>
                </c:pt>
                <c:pt idx="87">
                  <c:v>43556</c:v>
                </c:pt>
                <c:pt idx="88">
                  <c:v>43586</c:v>
                </c:pt>
                <c:pt idx="89">
                  <c:v>43617</c:v>
                </c:pt>
                <c:pt idx="90">
                  <c:v>43647</c:v>
                </c:pt>
                <c:pt idx="91">
                  <c:v>43678</c:v>
                </c:pt>
                <c:pt idx="92">
                  <c:v>43709</c:v>
                </c:pt>
                <c:pt idx="93">
                  <c:v>43739</c:v>
                </c:pt>
                <c:pt idx="94">
                  <c:v>43770</c:v>
                </c:pt>
                <c:pt idx="95">
                  <c:v>43800</c:v>
                </c:pt>
              </c:numCache>
            </c:numRef>
          </c:cat>
          <c:val>
            <c:numRef>
              <c:f>Sheet3!$B$2:$B$97</c:f>
              <c:numCache>
                <c:formatCode>0</c:formatCode>
                <c:ptCount val="96"/>
                <c:pt idx="0">
                  <c:v>7694.6467987542901</c:v>
                </c:pt>
                <c:pt idx="1">
                  <c:v>8258.0608420261196</c:v>
                </c:pt>
                <c:pt idx="2">
                  <c:v>8862.810885297964</c:v>
                </c:pt>
                <c:pt idx="3">
                  <c:v>6906.2229285698022</c:v>
                </c:pt>
                <c:pt idx="4">
                  <c:v>9160.4639718416456</c:v>
                </c:pt>
                <c:pt idx="5">
                  <c:v>9980.9270151134842</c:v>
                </c:pt>
                <c:pt idx="6">
                  <c:v>10458.313058385325</c:v>
                </c:pt>
                <c:pt idx="7">
                  <c:v>12163.19410165716</c:v>
                </c:pt>
                <c:pt idx="8">
                  <c:v>11604.446144928997</c:v>
                </c:pt>
                <c:pt idx="9">
                  <c:v>11655.607188200844</c:v>
                </c:pt>
                <c:pt idx="10">
                  <c:v>10690.781231472687</c:v>
                </c:pt>
                <c:pt idx="11">
                  <c:v>10408.401274744523</c:v>
                </c:pt>
                <c:pt idx="12">
                  <c:v>10927.006318016363</c:v>
                </c:pt>
                <c:pt idx="13">
                  <c:v>10811.1033612882</c:v>
                </c:pt>
                <c:pt idx="14">
                  <c:v>12155.10940456004</c:v>
                </c:pt>
                <c:pt idx="15">
                  <c:v>11460.99844783188</c:v>
                </c:pt>
                <c:pt idx="16">
                  <c:v>12710.151491103719</c:v>
                </c:pt>
                <c:pt idx="17">
                  <c:v>13830.310534375549</c:v>
                </c:pt>
                <c:pt idx="18">
                  <c:v>13077.842577647389</c:v>
                </c:pt>
                <c:pt idx="19">
                  <c:v>12886.650620919236</c:v>
                </c:pt>
                <c:pt idx="20">
                  <c:v>12443.865664191075</c:v>
                </c:pt>
                <c:pt idx="21">
                  <c:v>11974.157707462917</c:v>
                </c:pt>
                <c:pt idx="22">
                  <c:v>9954.6827507347625</c:v>
                </c:pt>
                <c:pt idx="23">
                  <c:v>11008.447794006599</c:v>
                </c:pt>
                <c:pt idx="24">
                  <c:v>11855.621837278442</c:v>
                </c:pt>
                <c:pt idx="25">
                  <c:v>12007.86488055028</c:v>
                </c:pt>
                <c:pt idx="26">
                  <c:v>14109.862923822113</c:v>
                </c:pt>
                <c:pt idx="27">
                  <c:v>13965.725967093955</c:v>
                </c:pt>
                <c:pt idx="28">
                  <c:v>16428.194010365787</c:v>
                </c:pt>
                <c:pt idx="29">
                  <c:v>16951.36405363763</c:v>
                </c:pt>
                <c:pt idx="30">
                  <c:v>16185.695096909471</c:v>
                </c:pt>
                <c:pt idx="31">
                  <c:v>16318.630140181311</c:v>
                </c:pt>
                <c:pt idx="32">
                  <c:v>17224.322183453154</c:v>
                </c:pt>
                <c:pt idx="33">
                  <c:v>17088.440226724993</c:v>
                </c:pt>
                <c:pt idx="34">
                  <c:v>13970.074269996834</c:v>
                </c:pt>
                <c:pt idx="35">
                  <c:v>13191.488313268666</c:v>
                </c:pt>
                <c:pt idx="36">
                  <c:v>11098.305356540521</c:v>
                </c:pt>
                <c:pt idx="37">
                  <c:v>11137.75639981235</c:v>
                </c:pt>
                <c:pt idx="38">
                  <c:v>15286.833443084191</c:v>
                </c:pt>
                <c:pt idx="39">
                  <c:v>15684.566486356031</c:v>
                </c:pt>
                <c:pt idx="40">
                  <c:v>14151.635529627869</c:v>
                </c:pt>
                <c:pt idx="41">
                  <c:v>16140.25157289971</c:v>
                </c:pt>
                <c:pt idx="42">
                  <c:v>16167.969616171549</c:v>
                </c:pt>
                <c:pt idx="43">
                  <c:v>15208.737659443388</c:v>
                </c:pt>
                <c:pt idx="44">
                  <c:v>17352.363702715225</c:v>
                </c:pt>
                <c:pt idx="45">
                  <c:v>18646.094745987059</c:v>
                </c:pt>
                <c:pt idx="46">
                  <c:v>16838.055789258909</c:v>
                </c:pt>
                <c:pt idx="47">
                  <c:v>14641.84083253075</c:v>
                </c:pt>
                <c:pt idx="48">
                  <c:v>13304.193875802592</c:v>
                </c:pt>
                <c:pt idx="49">
                  <c:v>13784.231919074431</c:v>
                </c:pt>
                <c:pt idx="50">
                  <c:v>17147.72696234626</c:v>
                </c:pt>
                <c:pt idx="51">
                  <c:v>14995.73600561811</c:v>
                </c:pt>
                <c:pt idx="52">
                  <c:v>17590.878048889939</c:v>
                </c:pt>
                <c:pt idx="53">
                  <c:v>17924.334092161786</c:v>
                </c:pt>
                <c:pt idx="54">
                  <c:v>18660.03513543362</c:v>
                </c:pt>
                <c:pt idx="55">
                  <c:v>19285.641178705457</c:v>
                </c:pt>
                <c:pt idx="56">
                  <c:v>20812.178221977294</c:v>
                </c:pt>
                <c:pt idx="57">
                  <c:v>16543.783265249156</c:v>
                </c:pt>
                <c:pt idx="58">
                  <c:v>15293.59030852099</c:v>
                </c:pt>
                <c:pt idx="59">
                  <c:v>16155.18635179283</c:v>
                </c:pt>
                <c:pt idx="60">
                  <c:v>15858.542395064669</c:v>
                </c:pt>
                <c:pt idx="61">
                  <c:v>16844.922438336496</c:v>
                </c:pt>
                <c:pt idx="62">
                  <c:v>21149.85348160833</c:v>
                </c:pt>
                <c:pt idx="63">
                  <c:v>16930.606524880171</c:v>
                </c:pt>
                <c:pt idx="64">
                  <c:v>21222.418568152018</c:v>
                </c:pt>
                <c:pt idx="65">
                  <c:v>20870.355611423849</c:v>
                </c:pt>
                <c:pt idx="66">
                  <c:v>22266.17865469569</c:v>
                </c:pt>
                <c:pt idx="67">
                  <c:v>23876.001697967527</c:v>
                </c:pt>
                <c:pt idx="68">
                  <c:v>22113.924741239371</c:v>
                </c:pt>
                <c:pt idx="69">
                  <c:v>20529.205784511221</c:v>
                </c:pt>
                <c:pt idx="70">
                  <c:v>21654.137827783055</c:v>
                </c:pt>
                <c:pt idx="71">
                  <c:v>19495.716871054901</c:v>
                </c:pt>
                <c:pt idx="72">
                  <c:v>19294.259914326736</c:v>
                </c:pt>
                <c:pt idx="73">
                  <c:v>18109.955957598573</c:v>
                </c:pt>
                <c:pt idx="74">
                  <c:v>21484.008000870417</c:v>
                </c:pt>
                <c:pt idx="75">
                  <c:v>17804.658044142259</c:v>
                </c:pt>
                <c:pt idx="76">
                  <c:v>20003.256087414098</c:v>
                </c:pt>
                <c:pt idx="77">
                  <c:v>18214.793130685935</c:v>
                </c:pt>
                <c:pt idx="78">
                  <c:v>21656.165173957772</c:v>
                </c:pt>
                <c:pt idx="79">
                  <c:v>25036.968217229612</c:v>
                </c:pt>
                <c:pt idx="80">
                  <c:v>26178.783260501448</c:v>
                </c:pt>
                <c:pt idx="81">
                  <c:v>27939.964303773293</c:v>
                </c:pt>
                <c:pt idx="82">
                  <c:v>23996.867347045129</c:v>
                </c:pt>
                <c:pt idx="83">
                  <c:v>23044.601390316966</c:v>
                </c:pt>
                <c:pt idx="84">
                  <c:v>21916.947433588819</c:v>
                </c:pt>
                <c:pt idx="85">
                  <c:v>19136.008476860658</c:v>
                </c:pt>
                <c:pt idx="86">
                  <c:v>22498.569520132492</c:v>
                </c:pt>
                <c:pt idx="87">
                  <c:v>20799.959563404322</c:v>
                </c:pt>
                <c:pt idx="88">
                  <c:v>21367.930606676164</c:v>
                </c:pt>
                <c:pt idx="89">
                  <c:v>20853.577649948005</c:v>
                </c:pt>
                <c:pt idx="90">
                  <c:v>24030.818693219851</c:v>
                </c:pt>
                <c:pt idx="91">
                  <c:v>22552.91773649169</c:v>
                </c:pt>
                <c:pt idx="92">
                  <c:v>22428.227779763525</c:v>
                </c:pt>
                <c:pt idx="93">
                  <c:v>24016.586823035363</c:v>
                </c:pt>
                <c:pt idx="94">
                  <c:v>22012.626866307208</c:v>
                </c:pt>
                <c:pt idx="95">
                  <c:v>21532.20690957905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96-44BE-A07C-A79488DE448A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สหรัฐฯ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Sheet3!$A$2:$A$97</c:f>
              <c:numCache>
                <c:formatCode>mmm\-yy</c:formatCode>
                <c:ptCount val="96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  <c:pt idx="69">
                  <c:v>43009</c:v>
                </c:pt>
                <c:pt idx="70">
                  <c:v>43040</c:v>
                </c:pt>
                <c:pt idx="71">
                  <c:v>43070</c:v>
                </c:pt>
                <c:pt idx="72">
                  <c:v>43101</c:v>
                </c:pt>
                <c:pt idx="73">
                  <c:v>43132</c:v>
                </c:pt>
                <c:pt idx="74">
                  <c:v>43160</c:v>
                </c:pt>
                <c:pt idx="75">
                  <c:v>43191</c:v>
                </c:pt>
                <c:pt idx="76">
                  <c:v>43221</c:v>
                </c:pt>
                <c:pt idx="77">
                  <c:v>43252</c:v>
                </c:pt>
                <c:pt idx="78">
                  <c:v>43282</c:v>
                </c:pt>
                <c:pt idx="79">
                  <c:v>43313</c:v>
                </c:pt>
                <c:pt idx="80">
                  <c:v>43344</c:v>
                </c:pt>
                <c:pt idx="81">
                  <c:v>43374</c:v>
                </c:pt>
                <c:pt idx="82">
                  <c:v>43405</c:v>
                </c:pt>
                <c:pt idx="83">
                  <c:v>43435</c:v>
                </c:pt>
                <c:pt idx="84">
                  <c:v>43466</c:v>
                </c:pt>
                <c:pt idx="85">
                  <c:v>43497</c:v>
                </c:pt>
                <c:pt idx="86">
                  <c:v>43525</c:v>
                </c:pt>
                <c:pt idx="87">
                  <c:v>43556</c:v>
                </c:pt>
                <c:pt idx="88">
                  <c:v>43586</c:v>
                </c:pt>
                <c:pt idx="89">
                  <c:v>43617</c:v>
                </c:pt>
                <c:pt idx="90">
                  <c:v>43647</c:v>
                </c:pt>
                <c:pt idx="91">
                  <c:v>43678</c:v>
                </c:pt>
                <c:pt idx="92">
                  <c:v>43709</c:v>
                </c:pt>
                <c:pt idx="93">
                  <c:v>43739</c:v>
                </c:pt>
                <c:pt idx="94">
                  <c:v>43770</c:v>
                </c:pt>
                <c:pt idx="95">
                  <c:v>43800</c:v>
                </c:pt>
              </c:numCache>
            </c:numRef>
          </c:cat>
          <c:val>
            <c:numRef>
              <c:f>Sheet3!$C$2:$C$97</c:f>
              <c:numCache>
                <c:formatCode>0</c:formatCode>
                <c:ptCount val="96"/>
                <c:pt idx="0">
                  <c:v>3249.5390000000002</c:v>
                </c:pt>
                <c:pt idx="1">
                  <c:v>3063.3760000000002</c:v>
                </c:pt>
                <c:pt idx="2">
                  <c:v>3013.261</c:v>
                </c:pt>
                <c:pt idx="3">
                  <c:v>2354.0740000000001</c:v>
                </c:pt>
                <c:pt idx="4">
                  <c:v>2928.6570000000002</c:v>
                </c:pt>
                <c:pt idx="5">
                  <c:v>3565.5279999999998</c:v>
                </c:pt>
                <c:pt idx="6">
                  <c:v>3529.1219999999998</c:v>
                </c:pt>
                <c:pt idx="7">
                  <c:v>3607.6559999999999</c:v>
                </c:pt>
                <c:pt idx="8">
                  <c:v>3934.2159999999999</c:v>
                </c:pt>
                <c:pt idx="9">
                  <c:v>4466.5470000000014</c:v>
                </c:pt>
                <c:pt idx="10">
                  <c:v>3601.134</c:v>
                </c:pt>
                <c:pt idx="11">
                  <c:v>3607.1619999999998</c:v>
                </c:pt>
                <c:pt idx="12">
                  <c:v>4003.3170000000005</c:v>
                </c:pt>
                <c:pt idx="13">
                  <c:v>3548.7710000000002</c:v>
                </c:pt>
                <c:pt idx="14">
                  <c:v>3821.1010000000001</c:v>
                </c:pt>
                <c:pt idx="15">
                  <c:v>4111.8120000000008</c:v>
                </c:pt>
                <c:pt idx="16">
                  <c:v>4616.4139999999998</c:v>
                </c:pt>
                <c:pt idx="17">
                  <c:v>5131.25</c:v>
                </c:pt>
                <c:pt idx="18">
                  <c:v>3591.03</c:v>
                </c:pt>
                <c:pt idx="19">
                  <c:v>3991.9879999999998</c:v>
                </c:pt>
                <c:pt idx="20">
                  <c:v>5267.0240000000003</c:v>
                </c:pt>
                <c:pt idx="21">
                  <c:v>4165.4579999999996</c:v>
                </c:pt>
                <c:pt idx="22">
                  <c:v>3632.3009999999999</c:v>
                </c:pt>
                <c:pt idx="23">
                  <c:v>3604.0390000000002</c:v>
                </c:pt>
                <c:pt idx="24">
                  <c:v>3713.1610000000001</c:v>
                </c:pt>
                <c:pt idx="25">
                  <c:v>3391.8020000000001</c:v>
                </c:pt>
                <c:pt idx="26">
                  <c:v>4898.8050000000003</c:v>
                </c:pt>
                <c:pt idx="27">
                  <c:v>4361.9079999999994</c:v>
                </c:pt>
                <c:pt idx="28">
                  <c:v>5683.4069999999992</c:v>
                </c:pt>
                <c:pt idx="29">
                  <c:v>5554.4699999999993</c:v>
                </c:pt>
                <c:pt idx="30">
                  <c:v>5498.9990000000007</c:v>
                </c:pt>
                <c:pt idx="31">
                  <c:v>4698.8760000000002</c:v>
                </c:pt>
                <c:pt idx="32">
                  <c:v>5912.8690000000015</c:v>
                </c:pt>
                <c:pt idx="33">
                  <c:v>5285.482</c:v>
                </c:pt>
                <c:pt idx="34">
                  <c:v>3882.5679999999998</c:v>
                </c:pt>
                <c:pt idx="35">
                  <c:v>3814.4720000000002</c:v>
                </c:pt>
                <c:pt idx="36">
                  <c:v>3302.701</c:v>
                </c:pt>
                <c:pt idx="37">
                  <c:v>3271.498</c:v>
                </c:pt>
                <c:pt idx="38">
                  <c:v>4954.78</c:v>
                </c:pt>
                <c:pt idx="39">
                  <c:v>5247.4450000000006</c:v>
                </c:pt>
                <c:pt idx="40">
                  <c:v>4366.0769999999993</c:v>
                </c:pt>
                <c:pt idx="41">
                  <c:v>4635.6010000000015</c:v>
                </c:pt>
                <c:pt idx="42">
                  <c:v>5216.9839999999995</c:v>
                </c:pt>
                <c:pt idx="43">
                  <c:v>5393.4579999999996</c:v>
                </c:pt>
                <c:pt idx="44">
                  <c:v>5172.5970000000007</c:v>
                </c:pt>
                <c:pt idx="45">
                  <c:v>6288.7790000000005</c:v>
                </c:pt>
                <c:pt idx="46">
                  <c:v>6248.4969999999994</c:v>
                </c:pt>
                <c:pt idx="47">
                  <c:v>4947.5479999999998</c:v>
                </c:pt>
                <c:pt idx="48">
                  <c:v>3979.3770000000004</c:v>
                </c:pt>
                <c:pt idx="49">
                  <c:v>3830.087</c:v>
                </c:pt>
                <c:pt idx="50">
                  <c:v>5034.8310000000001</c:v>
                </c:pt>
                <c:pt idx="51">
                  <c:v>4601.424</c:v>
                </c:pt>
                <c:pt idx="52">
                  <c:v>6128.0920000000015</c:v>
                </c:pt>
                <c:pt idx="53">
                  <c:v>5595.0190000000002</c:v>
                </c:pt>
                <c:pt idx="54">
                  <c:v>6440.3769999999995</c:v>
                </c:pt>
                <c:pt idx="55">
                  <c:v>6701.63</c:v>
                </c:pt>
                <c:pt idx="56">
                  <c:v>5737.0869999999995</c:v>
                </c:pt>
                <c:pt idx="57">
                  <c:v>5175.2570000000005</c:v>
                </c:pt>
                <c:pt idx="58">
                  <c:v>4728.7690000000002</c:v>
                </c:pt>
                <c:pt idx="59">
                  <c:v>5042.4849999999997</c:v>
                </c:pt>
                <c:pt idx="60">
                  <c:v>4410.4230000000016</c:v>
                </c:pt>
                <c:pt idx="61">
                  <c:v>6313.058</c:v>
                </c:pt>
                <c:pt idx="62">
                  <c:v>6563.83</c:v>
                </c:pt>
                <c:pt idx="63">
                  <c:v>5356.6379999999999</c:v>
                </c:pt>
                <c:pt idx="64">
                  <c:v>6505.3650000000007</c:v>
                </c:pt>
                <c:pt idx="65">
                  <c:v>6866.5650000000014</c:v>
                </c:pt>
                <c:pt idx="66">
                  <c:v>7388.732</c:v>
                </c:pt>
                <c:pt idx="67">
                  <c:v>7506.7170000000015</c:v>
                </c:pt>
                <c:pt idx="68">
                  <c:v>7673.9360000000006</c:v>
                </c:pt>
                <c:pt idx="69">
                  <c:v>6634.9260000000004</c:v>
                </c:pt>
                <c:pt idx="70">
                  <c:v>7257.8420000000015</c:v>
                </c:pt>
                <c:pt idx="71">
                  <c:v>6611.2719999999999</c:v>
                </c:pt>
                <c:pt idx="72">
                  <c:v>6123.5160000000005</c:v>
                </c:pt>
                <c:pt idx="73">
                  <c:v>5413.7640000000001</c:v>
                </c:pt>
                <c:pt idx="74">
                  <c:v>7157.7920000000004</c:v>
                </c:pt>
                <c:pt idx="75">
                  <c:v>6499.0520000000006</c:v>
                </c:pt>
                <c:pt idx="76">
                  <c:v>6457.0680000000002</c:v>
                </c:pt>
                <c:pt idx="77">
                  <c:v>5769.4260000000004</c:v>
                </c:pt>
                <c:pt idx="78">
                  <c:v>6236.3330000000014</c:v>
                </c:pt>
                <c:pt idx="79">
                  <c:v>8216.9789999999957</c:v>
                </c:pt>
                <c:pt idx="80">
                  <c:v>8212.6280000000006</c:v>
                </c:pt>
                <c:pt idx="81">
                  <c:v>9231.2520000000004</c:v>
                </c:pt>
                <c:pt idx="82">
                  <c:v>7719.1170000000002</c:v>
                </c:pt>
                <c:pt idx="83">
                  <c:v>7708.9139999999998</c:v>
                </c:pt>
                <c:pt idx="84">
                  <c:v>7669.4869999999992</c:v>
                </c:pt>
                <c:pt idx="85">
                  <c:v>5967.3150000000014</c:v>
                </c:pt>
                <c:pt idx="86">
                  <c:v>7112.1920000000009</c:v>
                </c:pt>
                <c:pt idx="87">
                  <c:v>6229.4969999999994</c:v>
                </c:pt>
                <c:pt idx="88">
                  <c:v>7221.7790000000005</c:v>
                </c:pt>
                <c:pt idx="89">
                  <c:v>7260.451</c:v>
                </c:pt>
                <c:pt idx="90">
                  <c:v>6927.3940000000002</c:v>
                </c:pt>
                <c:pt idx="91">
                  <c:v>6286.2420000000002</c:v>
                </c:pt>
                <c:pt idx="92">
                  <c:v>7073.7220000000007</c:v>
                </c:pt>
                <c:pt idx="93">
                  <c:v>7041.7960000000003</c:v>
                </c:pt>
                <c:pt idx="94">
                  <c:v>7033.6570000000002</c:v>
                </c:pt>
                <c:pt idx="95">
                  <c:v>6770.5869999999995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96-44BE-A07C-A79488DE448A}"/>
            </c:ext>
          </c:extLst>
        </c:ser>
        <c:ser>
          <c:idx val="2"/>
          <c:order val="2"/>
          <c:tx>
            <c:strRef>
              <c:f>Sheet3!$D$1</c:f>
              <c:strCache>
                <c:ptCount val="1"/>
                <c:pt idx="0">
                  <c:v>ออสเตรเลีย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Sheet3!$A$2:$A$97</c:f>
              <c:numCache>
                <c:formatCode>mmm\-yy</c:formatCode>
                <c:ptCount val="96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  <c:pt idx="69">
                  <c:v>43009</c:v>
                </c:pt>
                <c:pt idx="70">
                  <c:v>43040</c:v>
                </c:pt>
                <c:pt idx="71">
                  <c:v>43070</c:v>
                </c:pt>
                <c:pt idx="72">
                  <c:v>43101</c:v>
                </c:pt>
                <c:pt idx="73">
                  <c:v>43132</c:v>
                </c:pt>
                <c:pt idx="74">
                  <c:v>43160</c:v>
                </c:pt>
                <c:pt idx="75">
                  <c:v>43191</c:v>
                </c:pt>
                <c:pt idx="76">
                  <c:v>43221</c:v>
                </c:pt>
                <c:pt idx="77">
                  <c:v>43252</c:v>
                </c:pt>
                <c:pt idx="78">
                  <c:v>43282</c:v>
                </c:pt>
                <c:pt idx="79">
                  <c:v>43313</c:v>
                </c:pt>
                <c:pt idx="80">
                  <c:v>43344</c:v>
                </c:pt>
                <c:pt idx="81">
                  <c:v>43374</c:v>
                </c:pt>
                <c:pt idx="82">
                  <c:v>43405</c:v>
                </c:pt>
                <c:pt idx="83">
                  <c:v>43435</c:v>
                </c:pt>
                <c:pt idx="84">
                  <c:v>43466</c:v>
                </c:pt>
                <c:pt idx="85">
                  <c:v>43497</c:v>
                </c:pt>
                <c:pt idx="86">
                  <c:v>43525</c:v>
                </c:pt>
                <c:pt idx="87">
                  <c:v>43556</c:v>
                </c:pt>
                <c:pt idx="88">
                  <c:v>43586</c:v>
                </c:pt>
                <c:pt idx="89">
                  <c:v>43617</c:v>
                </c:pt>
                <c:pt idx="90">
                  <c:v>43647</c:v>
                </c:pt>
                <c:pt idx="91">
                  <c:v>43678</c:v>
                </c:pt>
                <c:pt idx="92">
                  <c:v>43709</c:v>
                </c:pt>
                <c:pt idx="93">
                  <c:v>43739</c:v>
                </c:pt>
                <c:pt idx="94">
                  <c:v>43770</c:v>
                </c:pt>
                <c:pt idx="95">
                  <c:v>43800</c:v>
                </c:pt>
              </c:numCache>
            </c:numRef>
          </c:cat>
          <c:val>
            <c:numRef>
              <c:f>Sheet3!$D$2:$D$97</c:f>
              <c:numCache>
                <c:formatCode>0</c:formatCode>
                <c:ptCount val="96"/>
                <c:pt idx="0">
                  <c:v>1016.641</c:v>
                </c:pt>
                <c:pt idx="1">
                  <c:v>898.89499999999998</c:v>
                </c:pt>
                <c:pt idx="2">
                  <c:v>888.48400000000004</c:v>
                </c:pt>
                <c:pt idx="3">
                  <c:v>809.053</c:v>
                </c:pt>
                <c:pt idx="4">
                  <c:v>625.48500000000001</c:v>
                </c:pt>
                <c:pt idx="5">
                  <c:v>857.12900000000002</c:v>
                </c:pt>
                <c:pt idx="6">
                  <c:v>1140.6399999999999</c:v>
                </c:pt>
                <c:pt idx="7">
                  <c:v>1383.461</c:v>
                </c:pt>
                <c:pt idx="8">
                  <c:v>1197.5160000000001</c:v>
                </c:pt>
                <c:pt idx="9">
                  <c:v>1475.9010000000001</c:v>
                </c:pt>
                <c:pt idx="10">
                  <c:v>1094.03</c:v>
                </c:pt>
                <c:pt idx="11">
                  <c:v>830.9609999999999</c:v>
                </c:pt>
                <c:pt idx="12">
                  <c:v>1034.537</c:v>
                </c:pt>
                <c:pt idx="13">
                  <c:v>966.09400000000005</c:v>
                </c:pt>
                <c:pt idx="14">
                  <c:v>896.399</c:v>
                </c:pt>
                <c:pt idx="15">
                  <c:v>824.8309999999999</c:v>
                </c:pt>
                <c:pt idx="16">
                  <c:v>1028.1519999999998</c:v>
                </c:pt>
                <c:pt idx="17">
                  <c:v>1297.4839999999999</c:v>
                </c:pt>
                <c:pt idx="18">
                  <c:v>1522.2270000000001</c:v>
                </c:pt>
                <c:pt idx="19">
                  <c:v>1469.5539999999999</c:v>
                </c:pt>
                <c:pt idx="20">
                  <c:v>1208.96</c:v>
                </c:pt>
                <c:pt idx="21">
                  <c:v>1179.327</c:v>
                </c:pt>
                <c:pt idx="22">
                  <c:v>934.01099999999997</c:v>
                </c:pt>
                <c:pt idx="23">
                  <c:v>909.22799999999984</c:v>
                </c:pt>
                <c:pt idx="24">
                  <c:v>1346.2149999999999</c:v>
                </c:pt>
                <c:pt idx="25">
                  <c:v>943.68799999999999</c:v>
                </c:pt>
                <c:pt idx="26">
                  <c:v>1274.5939999999998</c:v>
                </c:pt>
                <c:pt idx="27">
                  <c:v>968.36099999999988</c:v>
                </c:pt>
                <c:pt idx="28">
                  <c:v>770.149</c:v>
                </c:pt>
                <c:pt idx="29">
                  <c:v>1593.0889999999999</c:v>
                </c:pt>
                <c:pt idx="30">
                  <c:v>1205.6659999999999</c:v>
                </c:pt>
                <c:pt idx="31">
                  <c:v>1348.5709999999999</c:v>
                </c:pt>
                <c:pt idx="32">
                  <c:v>1114.116</c:v>
                </c:pt>
                <c:pt idx="33">
                  <c:v>1889.376</c:v>
                </c:pt>
                <c:pt idx="34">
                  <c:v>1674.404</c:v>
                </c:pt>
                <c:pt idx="35">
                  <c:v>1260.567</c:v>
                </c:pt>
                <c:pt idx="36">
                  <c:v>792.76800000000003</c:v>
                </c:pt>
                <c:pt idx="37">
                  <c:v>836.37699999999984</c:v>
                </c:pt>
                <c:pt idx="38">
                  <c:v>1155.5629999999999</c:v>
                </c:pt>
                <c:pt idx="39">
                  <c:v>1109.8739999999998</c:v>
                </c:pt>
                <c:pt idx="40">
                  <c:v>1904.0339999999999</c:v>
                </c:pt>
                <c:pt idx="41">
                  <c:v>1823.329</c:v>
                </c:pt>
                <c:pt idx="42">
                  <c:v>1528.472</c:v>
                </c:pt>
                <c:pt idx="43">
                  <c:v>1118.529</c:v>
                </c:pt>
                <c:pt idx="44">
                  <c:v>1989.8529999999998</c:v>
                </c:pt>
                <c:pt idx="45">
                  <c:v>1578.2629999999999</c:v>
                </c:pt>
                <c:pt idx="46">
                  <c:v>1350.7370000000001</c:v>
                </c:pt>
                <c:pt idx="47">
                  <c:v>1234.5</c:v>
                </c:pt>
                <c:pt idx="48">
                  <c:v>948.27400000000011</c:v>
                </c:pt>
                <c:pt idx="49">
                  <c:v>1181.201</c:v>
                </c:pt>
                <c:pt idx="50">
                  <c:v>1376.0070000000001</c:v>
                </c:pt>
                <c:pt idx="51">
                  <c:v>1201.5509999999999</c:v>
                </c:pt>
                <c:pt idx="52">
                  <c:v>1385.5609999999999</c:v>
                </c:pt>
                <c:pt idx="53">
                  <c:v>1439.424</c:v>
                </c:pt>
                <c:pt idx="54">
                  <c:v>1320.9570000000001</c:v>
                </c:pt>
                <c:pt idx="55">
                  <c:v>1217.204</c:v>
                </c:pt>
                <c:pt idx="56">
                  <c:v>1615.32</c:v>
                </c:pt>
                <c:pt idx="57">
                  <c:v>1808.8329999999999</c:v>
                </c:pt>
                <c:pt idx="58">
                  <c:v>1348.829</c:v>
                </c:pt>
                <c:pt idx="59">
                  <c:v>1711.876</c:v>
                </c:pt>
                <c:pt idx="60">
                  <c:v>1336.232</c:v>
                </c:pt>
                <c:pt idx="61">
                  <c:v>1319.819</c:v>
                </c:pt>
                <c:pt idx="62">
                  <c:v>1579.4739999999999</c:v>
                </c:pt>
                <c:pt idx="63">
                  <c:v>989.91800000000001</c:v>
                </c:pt>
                <c:pt idx="64">
                  <c:v>1613.348</c:v>
                </c:pt>
                <c:pt idx="65">
                  <c:v>1570.549</c:v>
                </c:pt>
                <c:pt idx="66">
                  <c:v>1657.9349999999999</c:v>
                </c:pt>
                <c:pt idx="67">
                  <c:v>1712.115</c:v>
                </c:pt>
                <c:pt idx="68">
                  <c:v>1720.3609999999999</c:v>
                </c:pt>
                <c:pt idx="69">
                  <c:v>2136.3900000000003</c:v>
                </c:pt>
                <c:pt idx="70">
                  <c:v>1525.922</c:v>
                </c:pt>
                <c:pt idx="71">
                  <c:v>1501.1859999999999</c:v>
                </c:pt>
                <c:pt idx="72">
                  <c:v>1375.472</c:v>
                </c:pt>
                <c:pt idx="73">
                  <c:v>2157.9969999999998</c:v>
                </c:pt>
                <c:pt idx="74">
                  <c:v>1329.44</c:v>
                </c:pt>
                <c:pt idx="75">
                  <c:v>918.62800000000004</c:v>
                </c:pt>
                <c:pt idx="76">
                  <c:v>1444.825</c:v>
                </c:pt>
                <c:pt idx="77">
                  <c:v>1378.329</c:v>
                </c:pt>
                <c:pt idx="78">
                  <c:v>2435.038</c:v>
                </c:pt>
                <c:pt idx="79">
                  <c:v>2342.8270000000002</c:v>
                </c:pt>
                <c:pt idx="80">
                  <c:v>2387.9989999999998</c:v>
                </c:pt>
                <c:pt idx="81">
                  <c:v>2386.5160000000001</c:v>
                </c:pt>
                <c:pt idx="82">
                  <c:v>2672.3470000000002</c:v>
                </c:pt>
                <c:pt idx="83">
                  <c:v>1702.5250000000001</c:v>
                </c:pt>
                <c:pt idx="84">
                  <c:v>1621.4770000000001</c:v>
                </c:pt>
                <c:pt idx="85">
                  <c:v>1475.6729999999998</c:v>
                </c:pt>
                <c:pt idx="86">
                  <c:v>1781.87</c:v>
                </c:pt>
                <c:pt idx="87">
                  <c:v>2203.0390000000002</c:v>
                </c:pt>
                <c:pt idx="88">
                  <c:v>1517.49</c:v>
                </c:pt>
                <c:pt idx="89">
                  <c:v>1379.3869999999999</c:v>
                </c:pt>
                <c:pt idx="90">
                  <c:v>2318.366</c:v>
                </c:pt>
                <c:pt idx="91">
                  <c:v>2039.2329999999999</c:v>
                </c:pt>
                <c:pt idx="92">
                  <c:v>2209.5059999999999</c:v>
                </c:pt>
                <c:pt idx="93">
                  <c:v>2513.8789999999999</c:v>
                </c:pt>
                <c:pt idx="94">
                  <c:v>1980.91</c:v>
                </c:pt>
                <c:pt idx="95">
                  <c:v>1961.12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6-44BE-A07C-A79488DE448A}"/>
            </c:ext>
          </c:extLst>
        </c:ser>
        <c:ser>
          <c:idx val="3"/>
          <c:order val="3"/>
          <c:tx>
            <c:strRef>
              <c:f>Sheet3!$E$1</c:f>
              <c:strCache>
                <c:ptCount val="1"/>
                <c:pt idx="0">
                  <c:v>สหราชอาณาจักร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Sheet3!$A$2:$A$97</c:f>
              <c:numCache>
                <c:formatCode>mmm\-yy</c:formatCode>
                <c:ptCount val="96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  <c:pt idx="69">
                  <c:v>43009</c:v>
                </c:pt>
                <c:pt idx="70">
                  <c:v>43040</c:v>
                </c:pt>
                <c:pt idx="71">
                  <c:v>43070</c:v>
                </c:pt>
                <c:pt idx="72">
                  <c:v>43101</c:v>
                </c:pt>
                <c:pt idx="73">
                  <c:v>43132</c:v>
                </c:pt>
                <c:pt idx="74">
                  <c:v>43160</c:v>
                </c:pt>
                <c:pt idx="75">
                  <c:v>43191</c:v>
                </c:pt>
                <c:pt idx="76">
                  <c:v>43221</c:v>
                </c:pt>
                <c:pt idx="77">
                  <c:v>43252</c:v>
                </c:pt>
                <c:pt idx="78">
                  <c:v>43282</c:v>
                </c:pt>
                <c:pt idx="79">
                  <c:v>43313</c:v>
                </c:pt>
                <c:pt idx="80">
                  <c:v>43344</c:v>
                </c:pt>
                <c:pt idx="81">
                  <c:v>43374</c:v>
                </c:pt>
                <c:pt idx="82">
                  <c:v>43405</c:v>
                </c:pt>
                <c:pt idx="83">
                  <c:v>43435</c:v>
                </c:pt>
                <c:pt idx="84">
                  <c:v>43466</c:v>
                </c:pt>
                <c:pt idx="85">
                  <c:v>43497</c:v>
                </c:pt>
                <c:pt idx="86">
                  <c:v>43525</c:v>
                </c:pt>
                <c:pt idx="87">
                  <c:v>43556</c:v>
                </c:pt>
                <c:pt idx="88">
                  <c:v>43586</c:v>
                </c:pt>
                <c:pt idx="89">
                  <c:v>43617</c:v>
                </c:pt>
                <c:pt idx="90">
                  <c:v>43647</c:v>
                </c:pt>
                <c:pt idx="91">
                  <c:v>43678</c:v>
                </c:pt>
                <c:pt idx="92">
                  <c:v>43709</c:v>
                </c:pt>
                <c:pt idx="93">
                  <c:v>43739</c:v>
                </c:pt>
                <c:pt idx="94">
                  <c:v>43770</c:v>
                </c:pt>
                <c:pt idx="95">
                  <c:v>43800</c:v>
                </c:pt>
              </c:numCache>
            </c:numRef>
          </c:cat>
          <c:val>
            <c:numRef>
              <c:f>Sheet3!$E$2:$E$97</c:f>
              <c:numCache>
                <c:formatCode>0</c:formatCode>
                <c:ptCount val="96"/>
                <c:pt idx="0">
                  <c:v>638.27200000000005</c:v>
                </c:pt>
                <c:pt idx="1">
                  <c:v>800.74599999999998</c:v>
                </c:pt>
                <c:pt idx="2">
                  <c:v>637.42499999999984</c:v>
                </c:pt>
                <c:pt idx="3">
                  <c:v>411.68299999999999</c:v>
                </c:pt>
                <c:pt idx="4">
                  <c:v>843.04499999999996</c:v>
                </c:pt>
                <c:pt idx="5">
                  <c:v>890.572</c:v>
                </c:pt>
                <c:pt idx="6">
                  <c:v>870.12400000000002</c:v>
                </c:pt>
                <c:pt idx="7">
                  <c:v>945.82399999999996</c:v>
                </c:pt>
                <c:pt idx="8">
                  <c:v>800.221</c:v>
                </c:pt>
                <c:pt idx="9">
                  <c:v>992.4</c:v>
                </c:pt>
                <c:pt idx="10">
                  <c:v>843.37300000000005</c:v>
                </c:pt>
                <c:pt idx="11">
                  <c:v>946.94599999999991</c:v>
                </c:pt>
                <c:pt idx="12">
                  <c:v>1066.6639999999998</c:v>
                </c:pt>
                <c:pt idx="13">
                  <c:v>741.81299999999987</c:v>
                </c:pt>
                <c:pt idx="14">
                  <c:v>1220.0709999999999</c:v>
                </c:pt>
                <c:pt idx="15">
                  <c:v>1175.617</c:v>
                </c:pt>
                <c:pt idx="16">
                  <c:v>1289.597</c:v>
                </c:pt>
                <c:pt idx="17">
                  <c:v>1093.1739999999998</c:v>
                </c:pt>
                <c:pt idx="18">
                  <c:v>1263.271</c:v>
                </c:pt>
                <c:pt idx="19">
                  <c:v>1157.4760000000001</c:v>
                </c:pt>
                <c:pt idx="20">
                  <c:v>912.41800000000001</c:v>
                </c:pt>
                <c:pt idx="21">
                  <c:v>1276.0939999999998</c:v>
                </c:pt>
                <c:pt idx="22">
                  <c:v>810.49400000000003</c:v>
                </c:pt>
                <c:pt idx="23">
                  <c:v>1108.7460000000001</c:v>
                </c:pt>
                <c:pt idx="24">
                  <c:v>866.16399999999999</c:v>
                </c:pt>
                <c:pt idx="25">
                  <c:v>1033.4870000000001</c:v>
                </c:pt>
                <c:pt idx="26">
                  <c:v>1436.2429999999999</c:v>
                </c:pt>
                <c:pt idx="27">
                  <c:v>1231.0139999999999</c:v>
                </c:pt>
                <c:pt idx="28">
                  <c:v>1599.9490000000001</c:v>
                </c:pt>
                <c:pt idx="29">
                  <c:v>1670.1119999999999</c:v>
                </c:pt>
                <c:pt idx="30">
                  <c:v>1600.845</c:v>
                </c:pt>
                <c:pt idx="31">
                  <c:v>1771.1679999999999</c:v>
                </c:pt>
                <c:pt idx="32">
                  <c:v>1631.348</c:v>
                </c:pt>
                <c:pt idx="33">
                  <c:v>1626.72</c:v>
                </c:pt>
                <c:pt idx="34">
                  <c:v>1382.5829999999999</c:v>
                </c:pt>
                <c:pt idx="35">
                  <c:v>1694.962</c:v>
                </c:pt>
                <c:pt idx="36">
                  <c:v>1109.625</c:v>
                </c:pt>
                <c:pt idx="37">
                  <c:v>1286.2429999999999</c:v>
                </c:pt>
                <c:pt idx="38">
                  <c:v>1593.7270000000001</c:v>
                </c:pt>
                <c:pt idx="39">
                  <c:v>1515.0650000000001</c:v>
                </c:pt>
                <c:pt idx="40">
                  <c:v>1325.7249999999999</c:v>
                </c:pt>
                <c:pt idx="41">
                  <c:v>1648.8619999999999</c:v>
                </c:pt>
                <c:pt idx="42">
                  <c:v>1443.01</c:v>
                </c:pt>
                <c:pt idx="43">
                  <c:v>1386.79</c:v>
                </c:pt>
                <c:pt idx="44">
                  <c:v>1342.8589999999999</c:v>
                </c:pt>
                <c:pt idx="45">
                  <c:v>1799.2260000000001</c:v>
                </c:pt>
                <c:pt idx="46">
                  <c:v>1557.8989999999999</c:v>
                </c:pt>
                <c:pt idx="47">
                  <c:v>1836.444</c:v>
                </c:pt>
                <c:pt idx="48">
                  <c:v>1467.3519999999999</c:v>
                </c:pt>
                <c:pt idx="49">
                  <c:v>1718.3719999999998</c:v>
                </c:pt>
                <c:pt idx="50">
                  <c:v>1553.807</c:v>
                </c:pt>
                <c:pt idx="51">
                  <c:v>1262.617</c:v>
                </c:pt>
                <c:pt idx="52">
                  <c:v>1540.098</c:v>
                </c:pt>
                <c:pt idx="53">
                  <c:v>1929.752</c:v>
                </c:pt>
                <c:pt idx="54">
                  <c:v>1801.942</c:v>
                </c:pt>
                <c:pt idx="55">
                  <c:v>2392.8069999999998</c:v>
                </c:pt>
                <c:pt idx="56">
                  <c:v>2094.3150000000005</c:v>
                </c:pt>
                <c:pt idx="57">
                  <c:v>1529.6529999999998</c:v>
                </c:pt>
                <c:pt idx="58">
                  <c:v>1565.4690000000001</c:v>
                </c:pt>
                <c:pt idx="59">
                  <c:v>1568.1089999999999</c:v>
                </c:pt>
                <c:pt idx="60">
                  <c:v>1844.0829999999999</c:v>
                </c:pt>
                <c:pt idx="61">
                  <c:v>1635.8969999999999</c:v>
                </c:pt>
                <c:pt idx="62">
                  <c:v>2259.7449999999994</c:v>
                </c:pt>
                <c:pt idx="63">
                  <c:v>1854.424</c:v>
                </c:pt>
                <c:pt idx="64">
                  <c:v>2331.9120000000003</c:v>
                </c:pt>
                <c:pt idx="65">
                  <c:v>2557.4780000000001</c:v>
                </c:pt>
                <c:pt idx="66">
                  <c:v>2345.665</c:v>
                </c:pt>
                <c:pt idx="67">
                  <c:v>2511.4070000000002</c:v>
                </c:pt>
                <c:pt idx="68">
                  <c:v>1882.713</c:v>
                </c:pt>
                <c:pt idx="69">
                  <c:v>2357.5940000000001</c:v>
                </c:pt>
                <c:pt idx="70">
                  <c:v>2107.4360000000001</c:v>
                </c:pt>
                <c:pt idx="71">
                  <c:v>2329.0700000000002</c:v>
                </c:pt>
                <c:pt idx="72">
                  <c:v>1975.087</c:v>
                </c:pt>
                <c:pt idx="73">
                  <c:v>1586.8109999999999</c:v>
                </c:pt>
                <c:pt idx="74">
                  <c:v>2525.6879999999996</c:v>
                </c:pt>
                <c:pt idx="75">
                  <c:v>1907.421</c:v>
                </c:pt>
                <c:pt idx="76">
                  <c:v>1475.008</c:v>
                </c:pt>
                <c:pt idx="77">
                  <c:v>1896.1189999999999</c:v>
                </c:pt>
                <c:pt idx="78">
                  <c:v>2195.66</c:v>
                </c:pt>
                <c:pt idx="79">
                  <c:v>1832.81</c:v>
                </c:pt>
                <c:pt idx="80">
                  <c:v>1771.607</c:v>
                </c:pt>
                <c:pt idx="81">
                  <c:v>3046.9989999999998</c:v>
                </c:pt>
                <c:pt idx="82">
                  <c:v>2711.826</c:v>
                </c:pt>
                <c:pt idx="83">
                  <c:v>2326.0349999999999</c:v>
                </c:pt>
                <c:pt idx="84">
                  <c:v>1930.1889999999999</c:v>
                </c:pt>
                <c:pt idx="85">
                  <c:v>2229.761</c:v>
                </c:pt>
                <c:pt idx="86">
                  <c:v>2101.1619999999998</c:v>
                </c:pt>
                <c:pt idx="87">
                  <c:v>2664.346</c:v>
                </c:pt>
                <c:pt idx="88">
                  <c:v>2153.9380000000001</c:v>
                </c:pt>
                <c:pt idx="89">
                  <c:v>1955.9490000000001</c:v>
                </c:pt>
                <c:pt idx="90">
                  <c:v>2642.9</c:v>
                </c:pt>
                <c:pt idx="91">
                  <c:v>2166.703</c:v>
                </c:pt>
                <c:pt idx="92">
                  <c:v>2055.922</c:v>
                </c:pt>
                <c:pt idx="93">
                  <c:v>2372.069</c:v>
                </c:pt>
                <c:pt idx="94">
                  <c:v>1859.4290000000001</c:v>
                </c:pt>
                <c:pt idx="95">
                  <c:v>2554.143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96-44BE-A07C-A79488DE44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0121280"/>
        <c:axId val="250121672"/>
      </c:lineChart>
      <c:dateAx>
        <c:axId val="25012128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th-TH"/>
          </a:p>
        </c:txPr>
        <c:crossAx val="250121672"/>
        <c:crosses val="autoZero"/>
        <c:auto val="1"/>
        <c:lblOffset val="100"/>
        <c:baseTimeUnit val="months"/>
      </c:dateAx>
      <c:valAx>
        <c:axId val="250121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th-TH"/>
          </a:p>
        </c:txPr>
        <c:crossAx val="25012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TH SarabunPSK" panose="020B0500040200020003" pitchFamily="34" charset="-34"/>
          <a:cs typeface="TH SarabunPSK" panose="020B0500040200020003" pitchFamily="34" charset="-34"/>
        </a:defRPr>
      </a:pPr>
      <a:endParaRPr lang="th-TH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การส่งออกกะทิ</c:v>
                </c:pt>
              </c:strCache>
            </c:strRef>
          </c:tx>
          <c:marker>
            <c:symbol val="none"/>
          </c:marker>
          <c:cat>
            <c:numRef>
              <c:f>Sheet4!$A$2:$A$121</c:f>
              <c:numCache>
                <c:formatCode>mmm\-yy</c:formatCode>
                <c:ptCount val="120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  <c:pt idx="69">
                  <c:v>43009</c:v>
                </c:pt>
                <c:pt idx="70">
                  <c:v>43040</c:v>
                </c:pt>
                <c:pt idx="71">
                  <c:v>43070</c:v>
                </c:pt>
                <c:pt idx="72">
                  <c:v>43101</c:v>
                </c:pt>
                <c:pt idx="73">
                  <c:v>43132</c:v>
                </c:pt>
                <c:pt idx="74">
                  <c:v>43160</c:v>
                </c:pt>
                <c:pt idx="75">
                  <c:v>43191</c:v>
                </c:pt>
                <c:pt idx="76">
                  <c:v>43221</c:v>
                </c:pt>
                <c:pt idx="77">
                  <c:v>43252</c:v>
                </c:pt>
                <c:pt idx="78">
                  <c:v>43282</c:v>
                </c:pt>
                <c:pt idx="79">
                  <c:v>43313</c:v>
                </c:pt>
                <c:pt idx="80">
                  <c:v>43344</c:v>
                </c:pt>
                <c:pt idx="81">
                  <c:v>43374</c:v>
                </c:pt>
                <c:pt idx="82">
                  <c:v>43405</c:v>
                </c:pt>
                <c:pt idx="83">
                  <c:v>43435</c:v>
                </c:pt>
                <c:pt idx="84">
                  <c:v>43466</c:v>
                </c:pt>
                <c:pt idx="85">
                  <c:v>43497</c:v>
                </c:pt>
                <c:pt idx="86">
                  <c:v>43525</c:v>
                </c:pt>
                <c:pt idx="87">
                  <c:v>43556</c:v>
                </c:pt>
                <c:pt idx="88">
                  <c:v>43586</c:v>
                </c:pt>
                <c:pt idx="89">
                  <c:v>43617</c:v>
                </c:pt>
                <c:pt idx="90">
                  <c:v>43647</c:v>
                </c:pt>
                <c:pt idx="91">
                  <c:v>43678</c:v>
                </c:pt>
                <c:pt idx="92">
                  <c:v>43709</c:v>
                </c:pt>
                <c:pt idx="93">
                  <c:v>43739</c:v>
                </c:pt>
                <c:pt idx="94">
                  <c:v>43770</c:v>
                </c:pt>
                <c:pt idx="95">
                  <c:v>43800</c:v>
                </c:pt>
                <c:pt idx="96">
                  <c:v>43831</c:v>
                </c:pt>
                <c:pt idx="97">
                  <c:v>43862</c:v>
                </c:pt>
                <c:pt idx="98">
                  <c:v>43891</c:v>
                </c:pt>
                <c:pt idx="99">
                  <c:v>43922</c:v>
                </c:pt>
                <c:pt idx="100">
                  <c:v>43952</c:v>
                </c:pt>
                <c:pt idx="101">
                  <c:v>43983</c:v>
                </c:pt>
                <c:pt idx="102">
                  <c:v>44013</c:v>
                </c:pt>
                <c:pt idx="103">
                  <c:v>44044</c:v>
                </c:pt>
                <c:pt idx="104">
                  <c:v>44075</c:v>
                </c:pt>
                <c:pt idx="105">
                  <c:v>44105</c:v>
                </c:pt>
                <c:pt idx="106">
                  <c:v>44136</c:v>
                </c:pt>
                <c:pt idx="107">
                  <c:v>44166</c:v>
                </c:pt>
                <c:pt idx="108">
                  <c:v>44197</c:v>
                </c:pt>
                <c:pt idx="109">
                  <c:v>44228</c:v>
                </c:pt>
                <c:pt idx="110">
                  <c:v>44256</c:v>
                </c:pt>
                <c:pt idx="111">
                  <c:v>44287</c:v>
                </c:pt>
                <c:pt idx="112">
                  <c:v>44317</c:v>
                </c:pt>
                <c:pt idx="113">
                  <c:v>44348</c:v>
                </c:pt>
                <c:pt idx="114">
                  <c:v>44378</c:v>
                </c:pt>
                <c:pt idx="115">
                  <c:v>44409</c:v>
                </c:pt>
                <c:pt idx="116">
                  <c:v>44440</c:v>
                </c:pt>
                <c:pt idx="117">
                  <c:v>44470</c:v>
                </c:pt>
                <c:pt idx="118">
                  <c:v>44501</c:v>
                </c:pt>
                <c:pt idx="119">
                  <c:v>44531</c:v>
                </c:pt>
              </c:numCache>
            </c:numRef>
          </c:cat>
          <c:val>
            <c:numRef>
              <c:f>Sheet4!$B$2:$B$121</c:f>
              <c:numCache>
                <c:formatCode>0.000</c:formatCode>
                <c:ptCount val="120"/>
                <c:pt idx="0">
                  <c:v>7694.6467987542919</c:v>
                </c:pt>
                <c:pt idx="1">
                  <c:v>8258.0608420261196</c:v>
                </c:pt>
                <c:pt idx="2">
                  <c:v>8862.8108852979603</c:v>
                </c:pt>
                <c:pt idx="3">
                  <c:v>6906.2229285698058</c:v>
                </c:pt>
                <c:pt idx="4">
                  <c:v>9160.4639718416456</c:v>
                </c:pt>
                <c:pt idx="5">
                  <c:v>9980.9270151134842</c:v>
                </c:pt>
                <c:pt idx="6">
                  <c:v>10458.313058385329</c:v>
                </c:pt>
                <c:pt idx="7">
                  <c:v>12163.19410165716</c:v>
                </c:pt>
                <c:pt idx="8">
                  <c:v>11604.446144928994</c:v>
                </c:pt>
                <c:pt idx="9">
                  <c:v>11655.607188200844</c:v>
                </c:pt>
                <c:pt idx="10">
                  <c:v>10690.781231472691</c:v>
                </c:pt>
                <c:pt idx="11">
                  <c:v>10408.401274744523</c:v>
                </c:pt>
                <c:pt idx="12">
                  <c:v>10927.006318016367</c:v>
                </c:pt>
                <c:pt idx="13">
                  <c:v>10811.1033612882</c:v>
                </c:pt>
                <c:pt idx="14">
                  <c:v>12155.10940456004</c:v>
                </c:pt>
                <c:pt idx="15">
                  <c:v>11460.998447831887</c:v>
                </c:pt>
                <c:pt idx="16">
                  <c:v>12710.151491103719</c:v>
                </c:pt>
                <c:pt idx="17">
                  <c:v>13830.310534375549</c:v>
                </c:pt>
                <c:pt idx="18">
                  <c:v>13077.842577647389</c:v>
                </c:pt>
                <c:pt idx="19">
                  <c:v>12886.650620919232</c:v>
                </c:pt>
                <c:pt idx="20">
                  <c:v>12443.865664191071</c:v>
                </c:pt>
                <c:pt idx="21">
                  <c:v>11974.157707462917</c:v>
                </c:pt>
                <c:pt idx="22">
                  <c:v>9954.6827507347662</c:v>
                </c:pt>
                <c:pt idx="23">
                  <c:v>11008.447794006599</c:v>
                </c:pt>
                <c:pt idx="24">
                  <c:v>11855.621837278442</c:v>
                </c:pt>
                <c:pt idx="25" formatCode="General">
                  <c:v>12007.86488055028</c:v>
                </c:pt>
                <c:pt idx="26" formatCode="General">
                  <c:v>14109.862923822109</c:v>
                </c:pt>
                <c:pt idx="27" formatCode="General">
                  <c:v>13965.725967093955</c:v>
                </c:pt>
                <c:pt idx="28" formatCode="General">
                  <c:v>16428.19401036578</c:v>
                </c:pt>
                <c:pt idx="29" formatCode="General">
                  <c:v>16951.36405363763</c:v>
                </c:pt>
                <c:pt idx="30" formatCode="General">
                  <c:v>16185.695096909471</c:v>
                </c:pt>
                <c:pt idx="31" formatCode="General">
                  <c:v>16318.630140181314</c:v>
                </c:pt>
                <c:pt idx="32" formatCode="General">
                  <c:v>17224.322183453161</c:v>
                </c:pt>
                <c:pt idx="33" formatCode="General">
                  <c:v>17088.440226725001</c:v>
                </c:pt>
                <c:pt idx="34" formatCode="General">
                  <c:v>13970.074269996834</c:v>
                </c:pt>
                <c:pt idx="35" formatCode="General">
                  <c:v>13191.488313268661</c:v>
                </c:pt>
                <c:pt idx="36" formatCode="General">
                  <c:v>11098.305356540521</c:v>
                </c:pt>
                <c:pt idx="37" formatCode="General">
                  <c:v>11137.75639981235</c:v>
                </c:pt>
                <c:pt idx="38" formatCode="General">
                  <c:v>15286.833443084191</c:v>
                </c:pt>
                <c:pt idx="39" formatCode="General">
                  <c:v>15684.566486356032</c:v>
                </c:pt>
                <c:pt idx="40" formatCode="General">
                  <c:v>14151.635529627865</c:v>
                </c:pt>
                <c:pt idx="41" formatCode="General">
                  <c:v>16140.251572899713</c:v>
                </c:pt>
                <c:pt idx="42" formatCode="General">
                  <c:v>16167.969616171549</c:v>
                </c:pt>
                <c:pt idx="43" formatCode="General">
                  <c:v>15208.737659443384</c:v>
                </c:pt>
                <c:pt idx="44" formatCode="General">
                  <c:v>17352.363702715225</c:v>
                </c:pt>
                <c:pt idx="45" formatCode="General">
                  <c:v>18646.094745987059</c:v>
                </c:pt>
                <c:pt idx="46" formatCode="General">
                  <c:v>16838.055789258909</c:v>
                </c:pt>
                <c:pt idx="47" formatCode="General">
                  <c:v>14641.84083253075</c:v>
                </c:pt>
                <c:pt idx="48" formatCode="General">
                  <c:v>13304.193875802595</c:v>
                </c:pt>
                <c:pt idx="49" formatCode="General">
                  <c:v>13784.231919074431</c:v>
                </c:pt>
                <c:pt idx="50" formatCode="General">
                  <c:v>17147.726962346256</c:v>
                </c:pt>
                <c:pt idx="51" formatCode="General">
                  <c:v>14995.73600561811</c:v>
                </c:pt>
                <c:pt idx="52" formatCode="General">
                  <c:v>17590.878048889928</c:v>
                </c:pt>
                <c:pt idx="53" formatCode="General">
                  <c:v>17924.334092161789</c:v>
                </c:pt>
                <c:pt idx="54" formatCode="General">
                  <c:v>18660.03513543362</c:v>
                </c:pt>
                <c:pt idx="55" formatCode="General">
                  <c:v>19285.641178705457</c:v>
                </c:pt>
                <c:pt idx="56" formatCode="General">
                  <c:v>20812.178221977287</c:v>
                </c:pt>
                <c:pt idx="57" formatCode="General">
                  <c:v>16543.78326524916</c:v>
                </c:pt>
                <c:pt idx="58" formatCode="General">
                  <c:v>15293.59030852099</c:v>
                </c:pt>
                <c:pt idx="59" formatCode="General">
                  <c:v>16155.18635179283</c:v>
                </c:pt>
                <c:pt idx="60" formatCode="General">
                  <c:v>15858.542395064669</c:v>
                </c:pt>
                <c:pt idx="61" formatCode="General">
                  <c:v>16844.922438336496</c:v>
                </c:pt>
                <c:pt idx="62" formatCode="General">
                  <c:v>21149.85348160833</c:v>
                </c:pt>
                <c:pt idx="63" formatCode="General">
                  <c:v>16930.606524880157</c:v>
                </c:pt>
                <c:pt idx="64" formatCode="General">
                  <c:v>21222.418568152018</c:v>
                </c:pt>
                <c:pt idx="65" formatCode="General">
                  <c:v>20870.355611423849</c:v>
                </c:pt>
                <c:pt idx="66" formatCode="General">
                  <c:v>22266.17865469569</c:v>
                </c:pt>
                <c:pt idx="67" formatCode="General">
                  <c:v>23876.00169796752</c:v>
                </c:pt>
                <c:pt idx="68" formatCode="General">
                  <c:v>22113.924741239371</c:v>
                </c:pt>
                <c:pt idx="69" formatCode="General">
                  <c:v>20529.205784511229</c:v>
                </c:pt>
                <c:pt idx="70" formatCode="General">
                  <c:v>21654.137827783055</c:v>
                </c:pt>
                <c:pt idx="71" formatCode="General">
                  <c:v>19495.716871054901</c:v>
                </c:pt>
                <c:pt idx="72" formatCode="General">
                  <c:v>19294.259914326729</c:v>
                </c:pt>
                <c:pt idx="73" formatCode="General">
                  <c:v>18109.955957598566</c:v>
                </c:pt>
                <c:pt idx="74" formatCode="General">
                  <c:v>21484.008000870417</c:v>
                </c:pt>
                <c:pt idx="75" formatCode="General">
                  <c:v>17804.658044142259</c:v>
                </c:pt>
                <c:pt idx="76" formatCode="General">
                  <c:v>20003.256087414105</c:v>
                </c:pt>
                <c:pt idx="77" formatCode="General">
                  <c:v>18214.793130685932</c:v>
                </c:pt>
                <c:pt idx="78" formatCode="General">
                  <c:v>21656.165173957772</c:v>
                </c:pt>
                <c:pt idx="79" formatCode="General">
                  <c:v>25036.968217229623</c:v>
                </c:pt>
                <c:pt idx="80" formatCode="General">
                  <c:v>26178.783260501448</c:v>
                </c:pt>
                <c:pt idx="81" formatCode="General">
                  <c:v>27939.964303773304</c:v>
                </c:pt>
                <c:pt idx="82" formatCode="General">
                  <c:v>23996.867347045114</c:v>
                </c:pt>
                <c:pt idx="83" formatCode="General">
                  <c:v>23044.601390316959</c:v>
                </c:pt>
                <c:pt idx="84" formatCode="General">
                  <c:v>21916.947433588826</c:v>
                </c:pt>
                <c:pt idx="85" formatCode="General">
                  <c:v>19136.008476860658</c:v>
                </c:pt>
                <c:pt idx="86" formatCode="General">
                  <c:v>22498.569520132492</c:v>
                </c:pt>
                <c:pt idx="87" formatCode="General">
                  <c:v>20799.959563404314</c:v>
                </c:pt>
                <c:pt idx="88" formatCode="General">
                  <c:v>21367.930606676153</c:v>
                </c:pt>
                <c:pt idx="89" formatCode="General">
                  <c:v>20853.577649948002</c:v>
                </c:pt>
                <c:pt idx="90" formatCode="General">
                  <c:v>24030.818693219859</c:v>
                </c:pt>
                <c:pt idx="91" formatCode="General">
                  <c:v>22552.91773649169</c:v>
                </c:pt>
                <c:pt idx="92" formatCode="General">
                  <c:v>22428.227779763525</c:v>
                </c:pt>
                <c:pt idx="93" formatCode="General">
                  <c:v>24016.586823035363</c:v>
                </c:pt>
                <c:pt idx="94" formatCode="General">
                  <c:v>22012.626866307201</c:v>
                </c:pt>
                <c:pt idx="95" formatCode="General">
                  <c:v>21532.20690957905</c:v>
                </c:pt>
                <c:pt idx="96">
                  <c:v>22669.154212218342</c:v>
                </c:pt>
                <c:pt idx="97">
                  <c:v>23068.412534719679</c:v>
                </c:pt>
                <c:pt idx="98">
                  <c:v>23992.760172874718</c:v>
                </c:pt>
                <c:pt idx="99">
                  <c:v>24658.370824199395</c:v>
                </c:pt>
                <c:pt idx="100">
                  <c:v>24901.712810889203</c:v>
                </c:pt>
                <c:pt idx="101">
                  <c:v>24915.647403422754</c:v>
                </c:pt>
                <c:pt idx="102">
                  <c:v>24921.033571148731</c:v>
                </c:pt>
                <c:pt idx="103">
                  <c:v>25014.149850861762</c:v>
                </c:pt>
                <c:pt idx="104">
                  <c:v>25180.601123702199</c:v>
                </c:pt>
                <c:pt idx="105">
                  <c:v>25369.258476760326</c:v>
                </c:pt>
                <c:pt idx="106">
                  <c:v>25545.367232471392</c:v>
                </c:pt>
                <c:pt idx="107">
                  <c:v>25702.339742838067</c:v>
                </c:pt>
                <c:pt idx="108">
                  <c:v>25849.255269112418</c:v>
                </c:pt>
                <c:pt idx="109">
                  <c:v>25996.053348644426</c:v>
                </c:pt>
                <c:pt idx="110">
                  <c:v>26146.902181836605</c:v>
                </c:pt>
                <c:pt idx="111">
                  <c:v>26301.022853384835</c:v>
                </c:pt>
                <c:pt idx="112">
                  <c:v>26456.077927337221</c:v>
                </c:pt>
                <c:pt idx="113">
                  <c:v>26610.528327711123</c:v>
                </c:pt>
                <c:pt idx="114">
                  <c:v>26764.112508776296</c:v>
                </c:pt>
                <c:pt idx="115">
                  <c:v>26917.256553945539</c:v>
                </c:pt>
                <c:pt idx="116">
                  <c:v>27070.407300807314</c:v>
                </c:pt>
                <c:pt idx="117">
                  <c:v>27223.744748832323</c:v>
                </c:pt>
                <c:pt idx="118">
                  <c:v>27377.228005231122</c:v>
                </c:pt>
                <c:pt idx="119">
                  <c:v>27530.750356060911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33-4318-BB8E-AA1CD65262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0122456"/>
        <c:axId val="250122848"/>
      </c:lineChart>
      <c:dateAx>
        <c:axId val="250122456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crossAx val="250122848"/>
        <c:crosses val="autoZero"/>
        <c:auto val="1"/>
        <c:lblOffset val="100"/>
        <c:baseTimeUnit val="months"/>
      </c:dateAx>
      <c:valAx>
        <c:axId val="250122848"/>
        <c:scaling>
          <c:orientation val="minMax"/>
        </c:scaling>
        <c:delete val="0"/>
        <c:axPos val="l"/>
        <c:numFmt formatCode="0.000" sourceLinked="1"/>
        <c:majorTickMark val="none"/>
        <c:minorTickMark val="none"/>
        <c:tickLblPos val="nextTo"/>
        <c:crossAx val="25012245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500"/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th-TH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697653084626559"/>
          <c:y val="0.14283347141673572"/>
          <c:w val="0.81479244706062226"/>
          <c:h val="0.52547194488726168"/>
        </c:manualLayout>
      </c:layout>
      <c:lineChart>
        <c:grouping val="standard"/>
        <c:varyColors val="0"/>
        <c:ser>
          <c:idx val="0"/>
          <c:order val="0"/>
          <c:tx>
            <c:strRef>
              <c:f>ผลพยากรณ์!$O$4</c:f>
              <c:strCache>
                <c:ptCount val="1"/>
                <c:pt idx="0">
                  <c:v>RubberD</c:v>
                </c:pt>
              </c:strCache>
            </c:strRef>
          </c:tx>
          <c:marker>
            <c:symbol val="none"/>
          </c:marker>
          <c:cat>
            <c:strRef>
              <c:f>ผลพยากรณ์!$N$5:$N$160</c:f>
              <c:strCache>
                <c:ptCount val="156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</c:strCache>
            </c:strRef>
          </c:cat>
          <c:val>
            <c:numRef>
              <c:f>ผลพยากรณ์!$O$5:$O$160</c:f>
              <c:numCache>
                <c:formatCode>#,##0</c:formatCode>
                <c:ptCount val="156"/>
                <c:pt idx="0">
                  <c:v>30652</c:v>
                </c:pt>
                <c:pt idx="1">
                  <c:v>26709</c:v>
                </c:pt>
                <c:pt idx="2">
                  <c:v>31747</c:v>
                </c:pt>
                <c:pt idx="3">
                  <c:v>27788</c:v>
                </c:pt>
                <c:pt idx="4">
                  <c:v>32910</c:v>
                </c:pt>
                <c:pt idx="5">
                  <c:v>32374</c:v>
                </c:pt>
                <c:pt idx="6">
                  <c:v>31285</c:v>
                </c:pt>
                <c:pt idx="7">
                  <c:v>32859</c:v>
                </c:pt>
                <c:pt idx="8">
                  <c:v>32358</c:v>
                </c:pt>
                <c:pt idx="9">
                  <c:v>34094</c:v>
                </c:pt>
                <c:pt idx="10">
                  <c:v>31261</c:v>
                </c:pt>
                <c:pt idx="11">
                  <c:v>29622</c:v>
                </c:pt>
                <c:pt idx="12">
                  <c:v>32715</c:v>
                </c:pt>
                <c:pt idx="13">
                  <c:v>35305</c:v>
                </c:pt>
                <c:pt idx="14">
                  <c:v>36471</c:v>
                </c:pt>
                <c:pt idx="15">
                  <c:v>30104</c:v>
                </c:pt>
                <c:pt idx="16">
                  <c:v>34814</c:v>
                </c:pt>
                <c:pt idx="17">
                  <c:v>34874</c:v>
                </c:pt>
                <c:pt idx="18">
                  <c:v>34008</c:v>
                </c:pt>
                <c:pt idx="19">
                  <c:v>33508</c:v>
                </c:pt>
                <c:pt idx="20">
                  <c:v>33813</c:v>
                </c:pt>
                <c:pt idx="21">
                  <c:v>35003</c:v>
                </c:pt>
                <c:pt idx="22">
                  <c:v>30183</c:v>
                </c:pt>
                <c:pt idx="23">
                  <c:v>26797</c:v>
                </c:pt>
                <c:pt idx="24">
                  <c:v>30892</c:v>
                </c:pt>
                <c:pt idx="25">
                  <c:v>28160</c:v>
                </c:pt>
                <c:pt idx="26">
                  <c:v>26865</c:v>
                </c:pt>
                <c:pt idx="27">
                  <c:v>26932</c:v>
                </c:pt>
                <c:pt idx="28">
                  <c:v>34923</c:v>
                </c:pt>
                <c:pt idx="29">
                  <c:v>35550</c:v>
                </c:pt>
                <c:pt idx="30">
                  <c:v>36720</c:v>
                </c:pt>
                <c:pt idx="31">
                  <c:v>37952</c:v>
                </c:pt>
                <c:pt idx="32">
                  <c:v>37217</c:v>
                </c:pt>
                <c:pt idx="33">
                  <c:v>34302</c:v>
                </c:pt>
                <c:pt idx="34">
                  <c:v>36447</c:v>
                </c:pt>
                <c:pt idx="35">
                  <c:v>33455</c:v>
                </c:pt>
                <c:pt idx="36">
                  <c:v>37955</c:v>
                </c:pt>
                <c:pt idx="37">
                  <c:v>37129</c:v>
                </c:pt>
                <c:pt idx="38">
                  <c:v>38975</c:v>
                </c:pt>
                <c:pt idx="39">
                  <c:v>35231</c:v>
                </c:pt>
                <c:pt idx="40">
                  <c:v>37160</c:v>
                </c:pt>
                <c:pt idx="41">
                  <c:v>33601</c:v>
                </c:pt>
                <c:pt idx="42">
                  <c:v>38502</c:v>
                </c:pt>
                <c:pt idx="43">
                  <c:v>41807</c:v>
                </c:pt>
                <c:pt idx="44">
                  <c:v>42705</c:v>
                </c:pt>
                <c:pt idx="45">
                  <c:v>38184</c:v>
                </c:pt>
                <c:pt idx="46">
                  <c:v>39514</c:v>
                </c:pt>
                <c:pt idx="47">
                  <c:v>37874</c:v>
                </c:pt>
                <c:pt idx="48">
                  <c:v>36936</c:v>
                </c:pt>
                <c:pt idx="49">
                  <c:v>37764</c:v>
                </c:pt>
                <c:pt idx="50">
                  <c:v>41280</c:v>
                </c:pt>
                <c:pt idx="51">
                  <c:v>36363</c:v>
                </c:pt>
                <c:pt idx="52">
                  <c:v>41698</c:v>
                </c:pt>
                <c:pt idx="53">
                  <c:v>43302</c:v>
                </c:pt>
                <c:pt idx="54">
                  <c:v>43319</c:v>
                </c:pt>
                <c:pt idx="55">
                  <c:v>45344</c:v>
                </c:pt>
                <c:pt idx="56">
                  <c:v>46604</c:v>
                </c:pt>
                <c:pt idx="57">
                  <c:v>40791</c:v>
                </c:pt>
                <c:pt idx="58">
                  <c:v>34546</c:v>
                </c:pt>
                <c:pt idx="59">
                  <c:v>38798</c:v>
                </c:pt>
                <c:pt idx="60">
                  <c:v>42721</c:v>
                </c:pt>
                <c:pt idx="61">
                  <c:v>43821</c:v>
                </c:pt>
                <c:pt idx="62">
                  <c:v>42722</c:v>
                </c:pt>
                <c:pt idx="63">
                  <c:v>37988</c:v>
                </c:pt>
                <c:pt idx="64">
                  <c:v>43942</c:v>
                </c:pt>
                <c:pt idx="65">
                  <c:v>42920</c:v>
                </c:pt>
                <c:pt idx="66">
                  <c:v>37564</c:v>
                </c:pt>
                <c:pt idx="67">
                  <c:v>41359</c:v>
                </c:pt>
                <c:pt idx="68">
                  <c:v>40530</c:v>
                </c:pt>
                <c:pt idx="69">
                  <c:v>45073</c:v>
                </c:pt>
                <c:pt idx="70">
                  <c:v>44698</c:v>
                </c:pt>
                <c:pt idx="71">
                  <c:v>41714</c:v>
                </c:pt>
                <c:pt idx="72">
                  <c:v>40304</c:v>
                </c:pt>
                <c:pt idx="73">
                  <c:v>44507</c:v>
                </c:pt>
                <c:pt idx="74">
                  <c:v>41468</c:v>
                </c:pt>
                <c:pt idx="75">
                  <c:v>39706</c:v>
                </c:pt>
                <c:pt idx="76">
                  <c:v>46148</c:v>
                </c:pt>
                <c:pt idx="77">
                  <c:v>41086</c:v>
                </c:pt>
                <c:pt idx="78">
                  <c:v>43272</c:v>
                </c:pt>
                <c:pt idx="79">
                  <c:v>45784</c:v>
                </c:pt>
                <c:pt idx="80">
                  <c:v>42769</c:v>
                </c:pt>
                <c:pt idx="81">
                  <c:v>45043</c:v>
                </c:pt>
                <c:pt idx="82">
                  <c:v>46517</c:v>
                </c:pt>
                <c:pt idx="83">
                  <c:v>44024</c:v>
                </c:pt>
                <c:pt idx="84">
                  <c:v>46415</c:v>
                </c:pt>
                <c:pt idx="85">
                  <c:v>45723</c:v>
                </c:pt>
                <c:pt idx="86">
                  <c:v>46309</c:v>
                </c:pt>
                <c:pt idx="87">
                  <c:v>35346</c:v>
                </c:pt>
                <c:pt idx="88">
                  <c:v>49800</c:v>
                </c:pt>
                <c:pt idx="89">
                  <c:v>50348</c:v>
                </c:pt>
                <c:pt idx="90">
                  <c:v>46391</c:v>
                </c:pt>
                <c:pt idx="91">
                  <c:v>65694</c:v>
                </c:pt>
                <c:pt idx="92">
                  <c:v>48869</c:v>
                </c:pt>
                <c:pt idx="93">
                  <c:v>46891</c:v>
                </c:pt>
                <c:pt idx="94">
                  <c:v>37565</c:v>
                </c:pt>
                <c:pt idx="95">
                  <c:v>21652</c:v>
                </c:pt>
                <c:pt idx="96">
                  <c:v>46500</c:v>
                </c:pt>
                <c:pt idx="97">
                  <c:v>46500</c:v>
                </c:pt>
                <c:pt idx="98">
                  <c:v>46000</c:v>
                </c:pt>
                <c:pt idx="99">
                  <c:v>47000</c:v>
                </c:pt>
                <c:pt idx="100">
                  <c:v>46550</c:v>
                </c:pt>
                <c:pt idx="101">
                  <c:v>46500</c:v>
                </c:pt>
                <c:pt idx="102">
                  <c:v>55779</c:v>
                </c:pt>
                <c:pt idx="103">
                  <c:v>52334</c:v>
                </c:pt>
                <c:pt idx="104">
                  <c:v>53017</c:v>
                </c:pt>
                <c:pt idx="105">
                  <c:v>54888</c:v>
                </c:pt>
                <c:pt idx="106">
                  <c:v>52371</c:v>
                </c:pt>
                <c:pt idx="107">
                  <c:v>53052</c:v>
                </c:pt>
                <c:pt idx="108">
                  <c:v>51554</c:v>
                </c:pt>
                <c:pt idx="109">
                  <c:v>46928</c:v>
                </c:pt>
                <c:pt idx="110">
                  <c:v>52635</c:v>
                </c:pt>
                <c:pt idx="111">
                  <c:v>45079</c:v>
                </c:pt>
                <c:pt idx="112">
                  <c:v>53201</c:v>
                </c:pt>
                <c:pt idx="113">
                  <c:v>60716</c:v>
                </c:pt>
                <c:pt idx="114">
                  <c:v>47272</c:v>
                </c:pt>
                <c:pt idx="115">
                  <c:v>57017</c:v>
                </c:pt>
                <c:pt idx="116">
                  <c:v>49729</c:v>
                </c:pt>
                <c:pt idx="117">
                  <c:v>55225</c:v>
                </c:pt>
                <c:pt idx="118">
                  <c:v>52210</c:v>
                </c:pt>
                <c:pt idx="119">
                  <c:v>45702</c:v>
                </c:pt>
                <c:pt idx="120">
                  <c:v>51154</c:v>
                </c:pt>
                <c:pt idx="121">
                  <c:v>50791</c:v>
                </c:pt>
                <c:pt idx="122">
                  <c:v>62570</c:v>
                </c:pt>
                <c:pt idx="123">
                  <c:v>42081</c:v>
                </c:pt>
                <c:pt idx="124">
                  <c:v>43888</c:v>
                </c:pt>
                <c:pt idx="125">
                  <c:v>62764</c:v>
                </c:pt>
                <c:pt idx="126">
                  <c:v>58225</c:v>
                </c:pt>
                <c:pt idx="127">
                  <c:v>57091</c:v>
                </c:pt>
                <c:pt idx="128">
                  <c:v>58599</c:v>
                </c:pt>
                <c:pt idx="129">
                  <c:v>57415</c:v>
                </c:pt>
                <c:pt idx="130">
                  <c:v>60378</c:v>
                </c:pt>
                <c:pt idx="131">
                  <c:v>48287</c:v>
                </c:pt>
                <c:pt idx="132">
                  <c:v>56124</c:v>
                </c:pt>
                <c:pt idx="133">
                  <c:v>53411</c:v>
                </c:pt>
                <c:pt idx="134">
                  <c:v>59333</c:v>
                </c:pt>
                <c:pt idx="135">
                  <c:v>39982</c:v>
                </c:pt>
                <c:pt idx="136">
                  <c:v>49667</c:v>
                </c:pt>
                <c:pt idx="137">
                  <c:v>51416</c:v>
                </c:pt>
                <c:pt idx="138">
                  <c:v>55058</c:v>
                </c:pt>
                <c:pt idx="139">
                  <c:v>56082</c:v>
                </c:pt>
                <c:pt idx="140">
                  <c:v>54077</c:v>
                </c:pt>
                <c:pt idx="141">
                  <c:v>54875</c:v>
                </c:pt>
                <c:pt idx="142">
                  <c:v>47450</c:v>
                </c:pt>
                <c:pt idx="143">
                  <c:v>54159</c:v>
                </c:pt>
                <c:pt idx="144">
                  <c:v>51532</c:v>
                </c:pt>
                <c:pt idx="145">
                  <c:v>50562</c:v>
                </c:pt>
                <c:pt idx="146">
                  <c:v>52363</c:v>
                </c:pt>
                <c:pt idx="147">
                  <c:v>52041</c:v>
                </c:pt>
                <c:pt idx="148">
                  <c:v>50328</c:v>
                </c:pt>
                <c:pt idx="149">
                  <c:v>48539</c:v>
                </c:pt>
                <c:pt idx="150">
                  <c:v>55313</c:v>
                </c:pt>
                <c:pt idx="151">
                  <c:v>55131</c:v>
                </c:pt>
                <c:pt idx="152">
                  <c:v>57370</c:v>
                </c:pt>
                <c:pt idx="153">
                  <c:v>53263</c:v>
                </c:pt>
                <c:pt idx="154">
                  <c:v>91217</c:v>
                </c:pt>
                <c:pt idx="155">
                  <c:v>45423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DD-4125-A378-717874A16A2B}"/>
            </c:ext>
          </c:extLst>
        </c:ser>
        <c:ser>
          <c:idx val="1"/>
          <c:order val="1"/>
          <c:tx>
            <c:strRef>
              <c:f>ผลพยากรณ์!$P$4</c:f>
              <c:strCache>
                <c:ptCount val="1"/>
                <c:pt idx="0">
                  <c:v>RubberEX</c:v>
                </c:pt>
              </c:strCache>
            </c:strRef>
          </c:tx>
          <c:marker>
            <c:symbol val="none"/>
          </c:marker>
          <c:cat>
            <c:strRef>
              <c:f>ผลพยากรณ์!$N$5:$N$160</c:f>
              <c:strCache>
                <c:ptCount val="156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</c:strCache>
            </c:strRef>
          </c:cat>
          <c:val>
            <c:numRef>
              <c:f>ผลพยากรณ์!$P$5:$P$160</c:f>
              <c:numCache>
                <c:formatCode>General</c:formatCode>
                <c:ptCount val="156"/>
                <c:pt idx="0">
                  <c:v>239380.64658000003</c:v>
                </c:pt>
                <c:pt idx="1">
                  <c:v>229904.44982000001</c:v>
                </c:pt>
                <c:pt idx="2">
                  <c:v>234095.02002</c:v>
                </c:pt>
                <c:pt idx="3">
                  <c:v>184429.15316000002</c:v>
                </c:pt>
                <c:pt idx="4">
                  <c:v>180821.61308000004</c:v>
                </c:pt>
                <c:pt idx="5">
                  <c:v>203221.54194000002</c:v>
                </c:pt>
                <c:pt idx="6">
                  <c:v>223883.38848000002</c:v>
                </c:pt>
                <c:pt idx="7">
                  <c:v>251917.17488000001</c:v>
                </c:pt>
                <c:pt idx="8">
                  <c:v>227066.65844999999</c:v>
                </c:pt>
                <c:pt idx="9">
                  <c:v>243245.93759999998</c:v>
                </c:pt>
                <c:pt idx="10">
                  <c:v>238837.02505</c:v>
                </c:pt>
                <c:pt idx="11">
                  <c:v>254069.53206</c:v>
                </c:pt>
                <c:pt idx="12">
                  <c:v>260284.02002</c:v>
                </c:pt>
                <c:pt idx="13">
                  <c:v>216720.32566999999</c:v>
                </c:pt>
                <c:pt idx="14">
                  <c:v>228589.25948000001</c:v>
                </c:pt>
                <c:pt idx="15">
                  <c:v>195231.48308000001</c:v>
                </c:pt>
                <c:pt idx="16">
                  <c:v>192950.89465999999</c:v>
                </c:pt>
                <c:pt idx="17">
                  <c:v>196787.33675999998</c:v>
                </c:pt>
                <c:pt idx="18">
                  <c:v>240851.8492</c:v>
                </c:pt>
                <c:pt idx="19">
                  <c:v>235925.3351</c:v>
                </c:pt>
                <c:pt idx="20">
                  <c:v>254656.92561999999</c:v>
                </c:pt>
                <c:pt idx="21">
                  <c:v>241742.87174</c:v>
                </c:pt>
                <c:pt idx="22">
                  <c:v>165890.02961999999</c:v>
                </c:pt>
                <c:pt idx="23">
                  <c:v>164366.20881999997</c:v>
                </c:pt>
                <c:pt idx="24">
                  <c:v>199510.90865999999</c:v>
                </c:pt>
                <c:pt idx="25">
                  <c:v>238353.06424000001</c:v>
                </c:pt>
                <c:pt idx="26">
                  <c:v>222353.17817</c:v>
                </c:pt>
                <c:pt idx="27">
                  <c:v>167713.84155999997</c:v>
                </c:pt>
                <c:pt idx="28">
                  <c:v>158516.97404</c:v>
                </c:pt>
                <c:pt idx="29">
                  <c:v>188603.07497999998</c:v>
                </c:pt>
                <c:pt idx="30">
                  <c:v>217857.59726000001</c:v>
                </c:pt>
                <c:pt idx="31">
                  <c:v>211630.89700999996</c:v>
                </c:pt>
                <c:pt idx="32">
                  <c:v>202326.20470000003</c:v>
                </c:pt>
                <c:pt idx="33">
                  <c:v>217193.07852000001</c:v>
                </c:pt>
                <c:pt idx="34">
                  <c:v>242478.12005999999</c:v>
                </c:pt>
                <c:pt idx="35">
                  <c:v>282316.13679000002</c:v>
                </c:pt>
                <c:pt idx="36">
                  <c:v>267326.96997999999</c:v>
                </c:pt>
                <c:pt idx="37">
                  <c:v>238914.20097999999</c:v>
                </c:pt>
                <c:pt idx="38">
                  <c:v>225940.94445000001</c:v>
                </c:pt>
                <c:pt idx="39">
                  <c:v>148983.04553999996</c:v>
                </c:pt>
                <c:pt idx="40">
                  <c:v>177397.96554999999</c:v>
                </c:pt>
                <c:pt idx="41">
                  <c:v>215214.79399999999</c:v>
                </c:pt>
                <c:pt idx="42">
                  <c:v>206327.40094000002</c:v>
                </c:pt>
                <c:pt idx="43">
                  <c:v>223502.74806999997</c:v>
                </c:pt>
                <c:pt idx="44">
                  <c:v>222585.97409999999</c:v>
                </c:pt>
                <c:pt idx="45">
                  <c:v>212183.3486</c:v>
                </c:pt>
                <c:pt idx="46">
                  <c:v>215935.15235000002</c:v>
                </c:pt>
                <c:pt idx="47">
                  <c:v>236017.97511</c:v>
                </c:pt>
                <c:pt idx="48">
                  <c:v>238080.27507999999</c:v>
                </c:pt>
                <c:pt idx="49">
                  <c:v>232752.09376000002</c:v>
                </c:pt>
                <c:pt idx="50">
                  <c:v>262513.78749999998</c:v>
                </c:pt>
                <c:pt idx="51">
                  <c:v>178901.47330000001</c:v>
                </c:pt>
                <c:pt idx="52">
                  <c:v>205888.12294</c:v>
                </c:pt>
                <c:pt idx="53">
                  <c:v>208941.71097999997</c:v>
                </c:pt>
                <c:pt idx="54">
                  <c:v>233470.88660999999</c:v>
                </c:pt>
                <c:pt idx="55">
                  <c:v>255675.65338</c:v>
                </c:pt>
                <c:pt idx="56">
                  <c:v>248763.75646999999</c:v>
                </c:pt>
                <c:pt idx="57">
                  <c:v>259510.78391</c:v>
                </c:pt>
                <c:pt idx="58">
                  <c:v>245869.59508999999</c:v>
                </c:pt>
                <c:pt idx="59">
                  <c:v>269813.63530000002</c:v>
                </c:pt>
                <c:pt idx="60">
                  <c:v>262536.74619999999</c:v>
                </c:pt>
                <c:pt idx="61">
                  <c:v>274397.73262999993</c:v>
                </c:pt>
                <c:pt idx="62">
                  <c:v>261776.37495000003</c:v>
                </c:pt>
                <c:pt idx="63">
                  <c:v>204036.46477000002</c:v>
                </c:pt>
                <c:pt idx="64">
                  <c:v>210861.18828000003</c:v>
                </c:pt>
                <c:pt idx="65">
                  <c:v>204567.20215000003</c:v>
                </c:pt>
                <c:pt idx="66">
                  <c:v>242103.61787999998</c:v>
                </c:pt>
                <c:pt idx="67">
                  <c:v>226001.65916000001</c:v>
                </c:pt>
                <c:pt idx="68">
                  <c:v>248216.50630000001</c:v>
                </c:pt>
                <c:pt idx="69">
                  <c:v>255992.03796999998</c:v>
                </c:pt>
                <c:pt idx="70">
                  <c:v>252289.60371</c:v>
                </c:pt>
                <c:pt idx="71">
                  <c:v>276167.42954000004</c:v>
                </c:pt>
                <c:pt idx="72">
                  <c:v>298676.52497999999</c:v>
                </c:pt>
                <c:pt idx="73">
                  <c:v>282126.21447999997</c:v>
                </c:pt>
                <c:pt idx="74">
                  <c:v>292446.68157000002</c:v>
                </c:pt>
                <c:pt idx="75">
                  <c:v>243953.20101000002</c:v>
                </c:pt>
                <c:pt idx="76">
                  <c:v>223894.44515999997</c:v>
                </c:pt>
                <c:pt idx="77">
                  <c:v>210043.53528000001</c:v>
                </c:pt>
                <c:pt idx="78">
                  <c:v>257948.62585000001</c:v>
                </c:pt>
                <c:pt idx="79">
                  <c:v>260580.17198000001</c:v>
                </c:pt>
                <c:pt idx="80">
                  <c:v>275855.56041000003</c:v>
                </c:pt>
                <c:pt idx="81">
                  <c:v>321641.24203000002</c:v>
                </c:pt>
                <c:pt idx="82">
                  <c:v>336269.25015999994</c:v>
                </c:pt>
                <c:pt idx="83">
                  <c:v>397009.38088000001</c:v>
                </c:pt>
                <c:pt idx="84">
                  <c:v>324969.69756</c:v>
                </c:pt>
                <c:pt idx="85">
                  <c:v>323101.89966</c:v>
                </c:pt>
                <c:pt idx="86">
                  <c:v>319877.48920000007</c:v>
                </c:pt>
                <c:pt idx="87">
                  <c:v>236989.63626</c:v>
                </c:pt>
                <c:pt idx="88">
                  <c:v>233178.72349</c:v>
                </c:pt>
                <c:pt idx="89">
                  <c:v>235421.76557999998</c:v>
                </c:pt>
                <c:pt idx="90">
                  <c:v>246032.06428000002</c:v>
                </c:pt>
                <c:pt idx="91">
                  <c:v>256161.50824</c:v>
                </c:pt>
                <c:pt idx="92">
                  <c:v>276651.80765999999</c:v>
                </c:pt>
                <c:pt idx="93">
                  <c:v>292827.84017000004</c:v>
                </c:pt>
                <c:pt idx="94">
                  <c:v>293449.99734</c:v>
                </c:pt>
                <c:pt idx="95">
                  <c:v>321970.16031000001</c:v>
                </c:pt>
                <c:pt idx="96">
                  <c:v>285745.12984000001</c:v>
                </c:pt>
                <c:pt idx="97">
                  <c:v>287261.69933999999</c:v>
                </c:pt>
                <c:pt idx="98">
                  <c:v>312701.63780999999</c:v>
                </c:pt>
                <c:pt idx="99">
                  <c:v>251228.65402000002</c:v>
                </c:pt>
                <c:pt idx="100">
                  <c:v>268566.24605999998</c:v>
                </c:pt>
                <c:pt idx="101">
                  <c:v>265211.00731000002</c:v>
                </c:pt>
                <c:pt idx="102">
                  <c:v>305566.72490999999</c:v>
                </c:pt>
                <c:pt idx="103">
                  <c:v>315159.9215</c:v>
                </c:pt>
                <c:pt idx="104">
                  <c:v>306091.87472999998</c:v>
                </c:pt>
                <c:pt idx="105">
                  <c:v>337202.56333999999</c:v>
                </c:pt>
                <c:pt idx="106">
                  <c:v>344431.48547999997</c:v>
                </c:pt>
                <c:pt idx="107">
                  <c:v>327343.54057999997</c:v>
                </c:pt>
                <c:pt idx="108">
                  <c:v>297009.81530000002</c:v>
                </c:pt>
                <c:pt idx="109">
                  <c:v>336378.79768000002</c:v>
                </c:pt>
                <c:pt idx="110">
                  <c:v>366597.84255</c:v>
                </c:pt>
                <c:pt idx="111">
                  <c:v>324011.16038000002</c:v>
                </c:pt>
                <c:pt idx="112">
                  <c:v>292233.22696</c:v>
                </c:pt>
                <c:pt idx="113">
                  <c:v>283072.70617000002</c:v>
                </c:pt>
                <c:pt idx="114">
                  <c:v>280731.21455999999</c:v>
                </c:pt>
                <c:pt idx="115">
                  <c:v>303526.82285</c:v>
                </c:pt>
                <c:pt idx="116">
                  <c:v>307038.32169000001</c:v>
                </c:pt>
                <c:pt idx="117">
                  <c:v>314568.29191999999</c:v>
                </c:pt>
                <c:pt idx="118">
                  <c:v>335678.10001999995</c:v>
                </c:pt>
                <c:pt idx="119">
                  <c:v>353247.40531</c:v>
                </c:pt>
                <c:pt idx="120">
                  <c:v>330355.92693999998</c:v>
                </c:pt>
                <c:pt idx="121">
                  <c:v>354513.50294999999</c:v>
                </c:pt>
                <c:pt idx="122">
                  <c:v>403278.62819000008</c:v>
                </c:pt>
                <c:pt idx="123">
                  <c:v>317187.17786</c:v>
                </c:pt>
                <c:pt idx="124">
                  <c:v>308816.30988000002</c:v>
                </c:pt>
                <c:pt idx="125">
                  <c:v>289486.92323999997</c:v>
                </c:pt>
                <c:pt idx="126">
                  <c:v>314581.96814999997</c:v>
                </c:pt>
                <c:pt idx="127">
                  <c:v>385385.47934000002</c:v>
                </c:pt>
                <c:pt idx="128">
                  <c:v>372484.23080000002</c:v>
                </c:pt>
                <c:pt idx="129">
                  <c:v>401829.24562</c:v>
                </c:pt>
                <c:pt idx="130">
                  <c:v>441301.85217999999</c:v>
                </c:pt>
                <c:pt idx="131">
                  <c:v>455165.87193999998</c:v>
                </c:pt>
                <c:pt idx="132">
                  <c:v>382534.21395999996</c:v>
                </c:pt>
                <c:pt idx="133">
                  <c:v>364229.13407999999</c:v>
                </c:pt>
                <c:pt idx="134">
                  <c:v>267863.64066000003</c:v>
                </c:pt>
                <c:pt idx="135">
                  <c:v>452898.25682000001</c:v>
                </c:pt>
                <c:pt idx="136">
                  <c:v>379432.95822999999</c:v>
                </c:pt>
                <c:pt idx="137">
                  <c:v>351440.77723999997</c:v>
                </c:pt>
                <c:pt idx="138">
                  <c:v>352111.43759999995</c:v>
                </c:pt>
                <c:pt idx="139">
                  <c:v>374734.1678</c:v>
                </c:pt>
                <c:pt idx="140">
                  <c:v>312214.11934999999</c:v>
                </c:pt>
                <c:pt idx="141">
                  <c:v>387822.71663999994</c:v>
                </c:pt>
                <c:pt idx="142">
                  <c:v>407677.27312999999</c:v>
                </c:pt>
                <c:pt idx="143">
                  <c:v>392134.93450999993</c:v>
                </c:pt>
                <c:pt idx="144">
                  <c:v>366784.80452000001</c:v>
                </c:pt>
                <c:pt idx="145">
                  <c:v>384460.25263999996</c:v>
                </c:pt>
                <c:pt idx="146">
                  <c:v>379295.99955999997</c:v>
                </c:pt>
                <c:pt idx="147">
                  <c:v>293116.28002000001</c:v>
                </c:pt>
                <c:pt idx="148">
                  <c:v>306905.84796000004</c:v>
                </c:pt>
                <c:pt idx="149">
                  <c:v>290201.37663999997</c:v>
                </c:pt>
                <c:pt idx="150">
                  <c:v>298132.45798000001</c:v>
                </c:pt>
                <c:pt idx="151">
                  <c:v>299954.41352</c:v>
                </c:pt>
                <c:pt idx="152">
                  <c:v>268265.8713</c:v>
                </c:pt>
                <c:pt idx="153">
                  <c:v>310581.86982000002</c:v>
                </c:pt>
                <c:pt idx="154">
                  <c:v>360473.92980000004</c:v>
                </c:pt>
                <c:pt idx="155">
                  <c:v>380669.44263999996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DD-4125-A378-717874A16A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394232"/>
        <c:axId val="249394624"/>
      </c:lineChart>
      <c:catAx>
        <c:axId val="249394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249394624"/>
        <c:crosses val="autoZero"/>
        <c:auto val="1"/>
        <c:lblAlgn val="ctr"/>
        <c:lblOffset val="100"/>
        <c:tickLblSkip val="12"/>
        <c:tickMarkSkip val="12"/>
        <c:noMultiLvlLbl val="0"/>
      </c:catAx>
      <c:valAx>
        <c:axId val="249394624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24939423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5868726993933797"/>
          <c:y val="0.90990461740346784"/>
          <c:w val="0.29211557918869197"/>
          <c:h val="9.0095382596532145E-2"/>
        </c:manualLayout>
      </c:layout>
      <c:overlay val="0"/>
      <c:txPr>
        <a:bodyPr/>
        <a:lstStyle/>
        <a:p>
          <a:pPr>
            <a:defRPr b="1"/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 sz="1800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767584114280657"/>
          <c:y val="9.5856870604120903E-2"/>
          <c:w val="0.84053916982171795"/>
          <c:h val="0.60654772332988638"/>
        </c:manualLayout>
      </c:layout>
      <c:lineChart>
        <c:grouping val="standard"/>
        <c:varyColors val="0"/>
        <c:ser>
          <c:idx val="0"/>
          <c:order val="0"/>
          <c:tx>
            <c:strRef>
              <c:f>'ผลพยากรณ์ arima'!$AA$4</c:f>
              <c:strCache>
                <c:ptCount val="1"/>
                <c:pt idx="0">
                  <c:v>ForecastD</c:v>
                </c:pt>
              </c:strCache>
            </c:strRef>
          </c:tx>
          <c:marker>
            <c:symbol val="none"/>
          </c:marker>
          <c:cat>
            <c:strRef>
              <c:f>'ผลพยากรณ์ arima'!$Z$5:$Z$184</c:f>
              <c:strCache>
                <c:ptCount val="180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  <c:pt idx="156">
                  <c:v>2020M01</c:v>
                </c:pt>
                <c:pt idx="157">
                  <c:v>2020M02</c:v>
                </c:pt>
                <c:pt idx="158">
                  <c:v>2020M03</c:v>
                </c:pt>
                <c:pt idx="159">
                  <c:v>2020M04</c:v>
                </c:pt>
                <c:pt idx="160">
                  <c:v>2020M05</c:v>
                </c:pt>
                <c:pt idx="161">
                  <c:v>2020M06</c:v>
                </c:pt>
                <c:pt idx="162">
                  <c:v>2020M07</c:v>
                </c:pt>
                <c:pt idx="163">
                  <c:v>2020M08</c:v>
                </c:pt>
                <c:pt idx="164">
                  <c:v>2020M09</c:v>
                </c:pt>
                <c:pt idx="165">
                  <c:v>2020M10</c:v>
                </c:pt>
                <c:pt idx="166">
                  <c:v>2020M11</c:v>
                </c:pt>
                <c:pt idx="167">
                  <c:v>2020M12</c:v>
                </c:pt>
                <c:pt idx="168">
                  <c:v>2021M01</c:v>
                </c:pt>
                <c:pt idx="169">
                  <c:v>2021M02</c:v>
                </c:pt>
                <c:pt idx="170">
                  <c:v>2021M03</c:v>
                </c:pt>
                <c:pt idx="171">
                  <c:v>2021M04</c:v>
                </c:pt>
                <c:pt idx="172">
                  <c:v>2021M05</c:v>
                </c:pt>
                <c:pt idx="173">
                  <c:v>2021M06</c:v>
                </c:pt>
                <c:pt idx="174">
                  <c:v>2021M07</c:v>
                </c:pt>
                <c:pt idx="175">
                  <c:v>2021M08</c:v>
                </c:pt>
                <c:pt idx="176">
                  <c:v>2021M09</c:v>
                </c:pt>
                <c:pt idx="177">
                  <c:v>2021M10</c:v>
                </c:pt>
                <c:pt idx="178">
                  <c:v>2021M11</c:v>
                </c:pt>
                <c:pt idx="179">
                  <c:v>2021M12</c:v>
                </c:pt>
              </c:strCache>
            </c:strRef>
          </c:cat>
          <c:val>
            <c:numRef>
              <c:f>'ผลพยากรณ์ arima'!$AA$5:$AA$184</c:f>
              <c:numCache>
                <c:formatCode>_-* #,##0_-;\-* #,##0_-;_-* "-"??_-;_-@_-</c:formatCode>
                <c:ptCount val="180"/>
                <c:pt idx="0">
                  <c:v>29965.147435897401</c:v>
                </c:pt>
                <c:pt idx="1">
                  <c:v>29345.5561402083</c:v>
                </c:pt>
                <c:pt idx="2">
                  <c:v>31736.7224489543</c:v>
                </c:pt>
                <c:pt idx="3">
                  <c:v>25344.748327081699</c:v>
                </c:pt>
                <c:pt idx="4">
                  <c:v>30706.725413478602</c:v>
                </c:pt>
                <c:pt idx="5">
                  <c:v>32187.302129068699</c:v>
                </c:pt>
                <c:pt idx="6">
                  <c:v>32090.5541899073</c:v>
                </c:pt>
                <c:pt idx="7">
                  <c:v>35102.035095661202</c:v>
                </c:pt>
                <c:pt idx="8">
                  <c:v>33209.983752501503</c:v>
                </c:pt>
                <c:pt idx="9">
                  <c:v>33000.692554247798</c:v>
                </c:pt>
                <c:pt idx="10">
                  <c:v>33727.782208127799</c:v>
                </c:pt>
                <c:pt idx="11">
                  <c:v>27257.108219090998</c:v>
                </c:pt>
                <c:pt idx="12">
                  <c:v>31974.875762804801</c:v>
                </c:pt>
                <c:pt idx="13">
                  <c:v>31355.817317025801</c:v>
                </c:pt>
                <c:pt idx="14">
                  <c:v>33812.857478350699</c:v>
                </c:pt>
                <c:pt idx="15">
                  <c:v>27447.3686258466</c:v>
                </c:pt>
                <c:pt idx="16">
                  <c:v>32811.480042705</c:v>
                </c:pt>
                <c:pt idx="17">
                  <c:v>34290.048710116302</c:v>
                </c:pt>
                <c:pt idx="18">
                  <c:v>34197.274298277996</c:v>
                </c:pt>
                <c:pt idx="19">
                  <c:v>37214.919543647899</c:v>
                </c:pt>
                <c:pt idx="20">
                  <c:v>35308.225696297202</c:v>
                </c:pt>
                <c:pt idx="21">
                  <c:v>35092.500470500701</c:v>
                </c:pt>
                <c:pt idx="22">
                  <c:v>35807.7590881984</c:v>
                </c:pt>
                <c:pt idx="23">
                  <c:v>29305.4974354187</c:v>
                </c:pt>
                <c:pt idx="24">
                  <c:v>33974.5189034961</c:v>
                </c:pt>
                <c:pt idx="25">
                  <c:v>33317.2244697024</c:v>
                </c:pt>
                <c:pt idx="26">
                  <c:v>35683.177793482602</c:v>
                </c:pt>
                <c:pt idx="27">
                  <c:v>29202.897047026399</c:v>
                </c:pt>
                <c:pt idx="28">
                  <c:v>34517.720860852001</c:v>
                </c:pt>
                <c:pt idx="29">
                  <c:v>35980.313126979803</c:v>
                </c:pt>
                <c:pt idx="30">
                  <c:v>35877.393535311799</c:v>
                </c:pt>
                <c:pt idx="31">
                  <c:v>38905.3601680133</c:v>
                </c:pt>
                <c:pt idx="32">
                  <c:v>37026.208798317297</c:v>
                </c:pt>
                <c:pt idx="33">
                  <c:v>36827.347956542901</c:v>
                </c:pt>
                <c:pt idx="34">
                  <c:v>37518.242009761401</c:v>
                </c:pt>
                <c:pt idx="35">
                  <c:v>31061.526911558802</c:v>
                </c:pt>
                <c:pt idx="36">
                  <c:v>35779.580339801098</c:v>
                </c:pt>
                <c:pt idx="37">
                  <c:v>35174.878436490697</c:v>
                </c:pt>
                <c:pt idx="38">
                  <c:v>37611.9629989682</c:v>
                </c:pt>
                <c:pt idx="39">
                  <c:v>31233.519853494101</c:v>
                </c:pt>
                <c:pt idx="40">
                  <c:v>36611.043110197999</c:v>
                </c:pt>
                <c:pt idx="41">
                  <c:v>38075.072513026702</c:v>
                </c:pt>
                <c:pt idx="42">
                  <c:v>37931.705218099698</c:v>
                </c:pt>
                <c:pt idx="43">
                  <c:v>40956.948053194203</c:v>
                </c:pt>
                <c:pt idx="44">
                  <c:v>39095.8353131767</c:v>
                </c:pt>
                <c:pt idx="45">
                  <c:v>38931.166752187397</c:v>
                </c:pt>
                <c:pt idx="46">
                  <c:v>39639.847062902503</c:v>
                </c:pt>
                <c:pt idx="47">
                  <c:v>33192.588277655799</c:v>
                </c:pt>
                <c:pt idx="48">
                  <c:v>37933.526812083801</c:v>
                </c:pt>
                <c:pt idx="49">
                  <c:v>37297.087511684404</c:v>
                </c:pt>
                <c:pt idx="50">
                  <c:v>39719.296265387202</c:v>
                </c:pt>
                <c:pt idx="51">
                  <c:v>33342.830281415801</c:v>
                </c:pt>
                <c:pt idx="52">
                  <c:v>38710.577990564299</c:v>
                </c:pt>
                <c:pt idx="53">
                  <c:v>40198.998140752199</c:v>
                </c:pt>
                <c:pt idx="54">
                  <c:v>40131.420532233897</c:v>
                </c:pt>
                <c:pt idx="55">
                  <c:v>43182.842757398699</c:v>
                </c:pt>
                <c:pt idx="56">
                  <c:v>41334.844348102502</c:v>
                </c:pt>
                <c:pt idx="57">
                  <c:v>41186.779846741301</c:v>
                </c:pt>
                <c:pt idx="58">
                  <c:v>41898.974904978102</c:v>
                </c:pt>
                <c:pt idx="59">
                  <c:v>35379.426773491097</c:v>
                </c:pt>
                <c:pt idx="60">
                  <c:v>40107.733765864497</c:v>
                </c:pt>
                <c:pt idx="61">
                  <c:v>39507.4114229099</c:v>
                </c:pt>
                <c:pt idx="62">
                  <c:v>41968.096554190699</c:v>
                </c:pt>
                <c:pt idx="63">
                  <c:v>35583.560550330403</c:v>
                </c:pt>
                <c:pt idx="64">
                  <c:v>40945.149417464199</c:v>
                </c:pt>
                <c:pt idx="65">
                  <c:v>42433.663876954502</c:v>
                </c:pt>
                <c:pt idx="66">
                  <c:v>42339.9130694099</c:v>
                </c:pt>
                <c:pt idx="67">
                  <c:v>45311.680460471602</c:v>
                </c:pt>
                <c:pt idx="68">
                  <c:v>43402.528389550302</c:v>
                </c:pt>
                <c:pt idx="69">
                  <c:v>43173.0266935646</c:v>
                </c:pt>
                <c:pt idx="70">
                  <c:v>43908.185022716098</c:v>
                </c:pt>
                <c:pt idx="71">
                  <c:v>37470.085147026301</c:v>
                </c:pt>
                <c:pt idx="72">
                  <c:v>42206.647619018397</c:v>
                </c:pt>
                <c:pt idx="73">
                  <c:v>41561.154847747697</c:v>
                </c:pt>
                <c:pt idx="74">
                  <c:v>44008.159125421502</c:v>
                </c:pt>
                <c:pt idx="75">
                  <c:v>37590.674260692598</c:v>
                </c:pt>
                <c:pt idx="76">
                  <c:v>42949.371267938499</c:v>
                </c:pt>
                <c:pt idx="77">
                  <c:v>44439.9040133694</c:v>
                </c:pt>
                <c:pt idx="78">
                  <c:v>44307.741203860198</c:v>
                </c:pt>
                <c:pt idx="79">
                  <c:v>47316.919664007102</c:v>
                </c:pt>
                <c:pt idx="80">
                  <c:v>45431.971250452501</c:v>
                </c:pt>
                <c:pt idx="81">
                  <c:v>45204.565649750599</c:v>
                </c:pt>
                <c:pt idx="82">
                  <c:v>45919.103435492798</c:v>
                </c:pt>
                <c:pt idx="83">
                  <c:v>39479.083895879303</c:v>
                </c:pt>
                <c:pt idx="84">
                  <c:v>44218.657132886001</c:v>
                </c:pt>
                <c:pt idx="85">
                  <c:v>43614.164513952703</c:v>
                </c:pt>
                <c:pt idx="86">
                  <c:v>46052.796602440401</c:v>
                </c:pt>
                <c:pt idx="87">
                  <c:v>39663.282353847499</c:v>
                </c:pt>
                <c:pt idx="88">
                  <c:v>44957.637198641598</c:v>
                </c:pt>
                <c:pt idx="89">
                  <c:v>46464.611394100699</c:v>
                </c:pt>
                <c:pt idx="90">
                  <c:v>46404.839604015797</c:v>
                </c:pt>
                <c:pt idx="91">
                  <c:v>49424.239634915102</c:v>
                </c:pt>
                <c:pt idx="92">
                  <c:v>47717.362528351499</c:v>
                </c:pt>
                <c:pt idx="93">
                  <c:v>47528.112551392398</c:v>
                </c:pt>
                <c:pt idx="94">
                  <c:v>48237.893679250999</c:v>
                </c:pt>
                <c:pt idx="95">
                  <c:v>41685.138060224199</c:v>
                </c:pt>
                <c:pt idx="96">
                  <c:v>46178.869310452101</c:v>
                </c:pt>
                <c:pt idx="97">
                  <c:v>45555.619881712701</c:v>
                </c:pt>
                <c:pt idx="98">
                  <c:v>47982.604505384399</c:v>
                </c:pt>
                <c:pt idx="99">
                  <c:v>41570.696580742297</c:v>
                </c:pt>
                <c:pt idx="100">
                  <c:v>46962.541649731902</c:v>
                </c:pt>
                <c:pt idx="101">
                  <c:v>48416.953663418899</c:v>
                </c:pt>
                <c:pt idx="102">
                  <c:v>48299.163949785201</c:v>
                </c:pt>
                <c:pt idx="103">
                  <c:v>51393.519471415901</c:v>
                </c:pt>
                <c:pt idx="104">
                  <c:v>49533.311243287702</c:v>
                </c:pt>
                <c:pt idx="105">
                  <c:v>49367.387609307501</c:v>
                </c:pt>
                <c:pt idx="106">
                  <c:v>50138.761380899203</c:v>
                </c:pt>
                <c:pt idx="107">
                  <c:v>43715.0893476868</c:v>
                </c:pt>
                <c:pt idx="108">
                  <c:v>48502.594510161798</c:v>
                </c:pt>
                <c:pt idx="109">
                  <c:v>47906.654655112303</c:v>
                </c:pt>
                <c:pt idx="110">
                  <c:v>50314.404123462999</c:v>
                </c:pt>
                <c:pt idx="111">
                  <c:v>43945.538960641199</c:v>
                </c:pt>
                <c:pt idx="112">
                  <c:v>49294.414866225801</c:v>
                </c:pt>
                <c:pt idx="113">
                  <c:v>50792.028945564802</c:v>
                </c:pt>
                <c:pt idx="114">
                  <c:v>50792.6780814214</c:v>
                </c:pt>
                <c:pt idx="115">
                  <c:v>53777.000960450503</c:v>
                </c:pt>
                <c:pt idx="116">
                  <c:v>51939.793666228201</c:v>
                </c:pt>
                <c:pt idx="117">
                  <c:v>51716.910971812496</c:v>
                </c:pt>
                <c:pt idx="118">
                  <c:v>52468.154478470802</c:v>
                </c:pt>
                <c:pt idx="119">
                  <c:v>46019.572288299903</c:v>
                </c:pt>
                <c:pt idx="120">
                  <c:v>50710.508485161401</c:v>
                </c:pt>
                <c:pt idx="121">
                  <c:v>50088.482970577003</c:v>
                </c:pt>
                <c:pt idx="122">
                  <c:v>52513.048358702297</c:v>
                </c:pt>
                <c:pt idx="123">
                  <c:v>46221.566094417401</c:v>
                </c:pt>
                <c:pt idx="124">
                  <c:v>51517.688543596501</c:v>
                </c:pt>
                <c:pt idx="125">
                  <c:v>52899.911045477602</c:v>
                </c:pt>
                <c:pt idx="126">
                  <c:v>52899.961210629903</c:v>
                </c:pt>
                <c:pt idx="127">
                  <c:v>55972.763372658999</c:v>
                </c:pt>
                <c:pt idx="128">
                  <c:v>54114.333149908598</c:v>
                </c:pt>
                <c:pt idx="129">
                  <c:v>53958.421799307398</c:v>
                </c:pt>
                <c:pt idx="130">
                  <c:v>54709.150068913703</c:v>
                </c:pt>
                <c:pt idx="131">
                  <c:v>48319.852740349299</c:v>
                </c:pt>
                <c:pt idx="132">
                  <c:v>53013.6368444892</c:v>
                </c:pt>
                <c:pt idx="133">
                  <c:v>52418.286713490699</c:v>
                </c:pt>
                <c:pt idx="134">
                  <c:v>54845.754789677398</c:v>
                </c:pt>
                <c:pt idx="135">
                  <c:v>48498.5615368168</c:v>
                </c:pt>
                <c:pt idx="136">
                  <c:v>53750.913091583199</c:v>
                </c:pt>
                <c:pt idx="137">
                  <c:v>55168.602212423102</c:v>
                </c:pt>
                <c:pt idx="138">
                  <c:v>55032.451424177998</c:v>
                </c:pt>
                <c:pt idx="139">
                  <c:v>58052.2454353461</c:v>
                </c:pt>
                <c:pt idx="140">
                  <c:v>56162.922670763699</c:v>
                </c:pt>
                <c:pt idx="141">
                  <c:v>55941.2889984801</c:v>
                </c:pt>
                <c:pt idx="142">
                  <c:v>56646.777288926598</c:v>
                </c:pt>
                <c:pt idx="143">
                  <c:v>50108.786524094197</c:v>
                </c:pt>
                <c:pt idx="144">
                  <c:v>54843.411498062102</c:v>
                </c:pt>
                <c:pt idx="145">
                  <c:v>54183.827566091197</c:v>
                </c:pt>
                <c:pt idx="146">
                  <c:v>56565.138697399801</c:v>
                </c:pt>
                <c:pt idx="147">
                  <c:v>50131.0298820022</c:v>
                </c:pt>
                <c:pt idx="148">
                  <c:v>55487.672819645901</c:v>
                </c:pt>
                <c:pt idx="149">
                  <c:v>56894.601653805803</c:v>
                </c:pt>
                <c:pt idx="150">
                  <c:v>56712.409363648301</c:v>
                </c:pt>
                <c:pt idx="151">
                  <c:v>59717.950233026801</c:v>
                </c:pt>
                <c:pt idx="152">
                  <c:v>57802.453878705601</c:v>
                </c:pt>
                <c:pt idx="153">
                  <c:v>57597.359028014602</c:v>
                </c:pt>
                <c:pt idx="154">
                  <c:v>58270.158447990703</c:v>
                </c:pt>
                <c:pt idx="155">
                  <c:v>52153.709230614702</c:v>
                </c:pt>
                <c:pt idx="156">
                  <c:v>56780.498025210698</c:v>
                </c:pt>
                <c:pt idx="157">
                  <c:v>56154.036486749101</c:v>
                </c:pt>
                <c:pt idx="158">
                  <c:v>58571.574948287598</c:v>
                </c:pt>
                <c:pt idx="159">
                  <c:v>52179.498025210698</c:v>
                </c:pt>
                <c:pt idx="160">
                  <c:v>57517.036486749101</c:v>
                </c:pt>
                <c:pt idx="161">
                  <c:v>58975.574948287598</c:v>
                </c:pt>
                <c:pt idx="162">
                  <c:v>58876.959563672201</c:v>
                </c:pt>
                <c:pt idx="163">
                  <c:v>61896.498025210698</c:v>
                </c:pt>
                <c:pt idx="164">
                  <c:v>60026.8826405953</c:v>
                </c:pt>
                <c:pt idx="165">
                  <c:v>59826.113409826103</c:v>
                </c:pt>
                <c:pt idx="166">
                  <c:v>60542.267255979903</c:v>
                </c:pt>
                <c:pt idx="167">
                  <c:v>54096.267255979903</c:v>
                </c:pt>
                <c:pt idx="168">
                  <c:v>58790.3799696551</c:v>
                </c:pt>
                <c:pt idx="169">
                  <c:v>58163.918431193597</c:v>
                </c:pt>
                <c:pt idx="170">
                  <c:v>60581.456892732</c:v>
                </c:pt>
                <c:pt idx="171">
                  <c:v>54189.3799696551</c:v>
                </c:pt>
                <c:pt idx="172">
                  <c:v>59526.918431193597</c:v>
                </c:pt>
                <c:pt idx="173">
                  <c:v>60985.456892732</c:v>
                </c:pt>
                <c:pt idx="174">
                  <c:v>60886.841508116697</c:v>
                </c:pt>
                <c:pt idx="175">
                  <c:v>63906.3799696551</c:v>
                </c:pt>
                <c:pt idx="176">
                  <c:v>62036.764585039702</c:v>
                </c:pt>
                <c:pt idx="177">
                  <c:v>61835.995354270497</c:v>
                </c:pt>
                <c:pt idx="178">
                  <c:v>62552.149200424297</c:v>
                </c:pt>
                <c:pt idx="179">
                  <c:v>56106.149200424297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88-4FED-9FC6-A28CD53C0D3C}"/>
            </c:ext>
          </c:extLst>
        </c:ser>
        <c:ser>
          <c:idx val="1"/>
          <c:order val="1"/>
          <c:tx>
            <c:strRef>
              <c:f>'ผลพยากรณ์ arima'!$AB$4</c:f>
              <c:strCache>
                <c:ptCount val="1"/>
                <c:pt idx="0">
                  <c:v>RubberD</c:v>
                </c:pt>
              </c:strCache>
            </c:strRef>
          </c:tx>
          <c:marker>
            <c:symbol val="none"/>
          </c:marker>
          <c:cat>
            <c:strRef>
              <c:f>'ผลพยากรณ์ arima'!$Z$5:$Z$184</c:f>
              <c:strCache>
                <c:ptCount val="180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  <c:pt idx="156">
                  <c:v>2020M01</c:v>
                </c:pt>
                <c:pt idx="157">
                  <c:v>2020M02</c:v>
                </c:pt>
                <c:pt idx="158">
                  <c:v>2020M03</c:v>
                </c:pt>
                <c:pt idx="159">
                  <c:v>2020M04</c:v>
                </c:pt>
                <c:pt idx="160">
                  <c:v>2020M05</c:v>
                </c:pt>
                <c:pt idx="161">
                  <c:v>2020M06</c:v>
                </c:pt>
                <c:pt idx="162">
                  <c:v>2020M07</c:v>
                </c:pt>
                <c:pt idx="163">
                  <c:v>2020M08</c:v>
                </c:pt>
                <c:pt idx="164">
                  <c:v>2020M09</c:v>
                </c:pt>
                <c:pt idx="165">
                  <c:v>2020M10</c:v>
                </c:pt>
                <c:pt idx="166">
                  <c:v>2020M11</c:v>
                </c:pt>
                <c:pt idx="167">
                  <c:v>2020M12</c:v>
                </c:pt>
                <c:pt idx="168">
                  <c:v>2021M01</c:v>
                </c:pt>
                <c:pt idx="169">
                  <c:v>2021M02</c:v>
                </c:pt>
                <c:pt idx="170">
                  <c:v>2021M03</c:v>
                </c:pt>
                <c:pt idx="171">
                  <c:v>2021M04</c:v>
                </c:pt>
                <c:pt idx="172">
                  <c:v>2021M05</c:v>
                </c:pt>
                <c:pt idx="173">
                  <c:v>2021M06</c:v>
                </c:pt>
                <c:pt idx="174">
                  <c:v>2021M07</c:v>
                </c:pt>
                <c:pt idx="175">
                  <c:v>2021M08</c:v>
                </c:pt>
                <c:pt idx="176">
                  <c:v>2021M09</c:v>
                </c:pt>
                <c:pt idx="177">
                  <c:v>2021M10</c:v>
                </c:pt>
                <c:pt idx="178">
                  <c:v>2021M11</c:v>
                </c:pt>
                <c:pt idx="179">
                  <c:v>2021M12</c:v>
                </c:pt>
              </c:strCache>
            </c:strRef>
          </c:cat>
          <c:val>
            <c:numRef>
              <c:f>'ผลพยากรณ์ arima'!$AB$5:$AB$184</c:f>
              <c:numCache>
                <c:formatCode>_-* #,##0_-;\-* #,##0_-;_-* "-"??_-;_-@_-</c:formatCode>
                <c:ptCount val="180"/>
                <c:pt idx="0">
                  <c:v>30652</c:v>
                </c:pt>
                <c:pt idx="1">
                  <c:v>26709</c:v>
                </c:pt>
                <c:pt idx="2">
                  <c:v>31747</c:v>
                </c:pt>
                <c:pt idx="3">
                  <c:v>27788</c:v>
                </c:pt>
                <c:pt idx="4">
                  <c:v>32910</c:v>
                </c:pt>
                <c:pt idx="5">
                  <c:v>32374</c:v>
                </c:pt>
                <c:pt idx="6">
                  <c:v>31285</c:v>
                </c:pt>
                <c:pt idx="7">
                  <c:v>32859</c:v>
                </c:pt>
                <c:pt idx="8">
                  <c:v>32358</c:v>
                </c:pt>
                <c:pt idx="9">
                  <c:v>34094</c:v>
                </c:pt>
                <c:pt idx="10">
                  <c:v>31261</c:v>
                </c:pt>
                <c:pt idx="11">
                  <c:v>29622</c:v>
                </c:pt>
                <c:pt idx="12">
                  <c:v>32715</c:v>
                </c:pt>
                <c:pt idx="13">
                  <c:v>35305</c:v>
                </c:pt>
                <c:pt idx="14">
                  <c:v>36471</c:v>
                </c:pt>
                <c:pt idx="15">
                  <c:v>30104</c:v>
                </c:pt>
                <c:pt idx="16">
                  <c:v>34814</c:v>
                </c:pt>
                <c:pt idx="17">
                  <c:v>34874</c:v>
                </c:pt>
                <c:pt idx="18">
                  <c:v>34008</c:v>
                </c:pt>
                <c:pt idx="19">
                  <c:v>33508</c:v>
                </c:pt>
                <c:pt idx="20">
                  <c:v>33813</c:v>
                </c:pt>
                <c:pt idx="21">
                  <c:v>35003</c:v>
                </c:pt>
                <c:pt idx="22">
                  <c:v>30183</c:v>
                </c:pt>
                <c:pt idx="23">
                  <c:v>26797</c:v>
                </c:pt>
                <c:pt idx="24">
                  <c:v>30892</c:v>
                </c:pt>
                <c:pt idx="25">
                  <c:v>28160</c:v>
                </c:pt>
                <c:pt idx="26">
                  <c:v>26865</c:v>
                </c:pt>
                <c:pt idx="27">
                  <c:v>26932</c:v>
                </c:pt>
                <c:pt idx="28">
                  <c:v>34923</c:v>
                </c:pt>
                <c:pt idx="29">
                  <c:v>35550</c:v>
                </c:pt>
                <c:pt idx="30">
                  <c:v>36720</c:v>
                </c:pt>
                <c:pt idx="31">
                  <c:v>37952</c:v>
                </c:pt>
                <c:pt idx="32">
                  <c:v>37217</c:v>
                </c:pt>
                <c:pt idx="33">
                  <c:v>34302</c:v>
                </c:pt>
                <c:pt idx="34">
                  <c:v>36447</c:v>
                </c:pt>
                <c:pt idx="35">
                  <c:v>33455</c:v>
                </c:pt>
                <c:pt idx="36">
                  <c:v>37955</c:v>
                </c:pt>
                <c:pt idx="37">
                  <c:v>37129</c:v>
                </c:pt>
                <c:pt idx="38">
                  <c:v>38975</c:v>
                </c:pt>
                <c:pt idx="39">
                  <c:v>35231</c:v>
                </c:pt>
                <c:pt idx="40">
                  <c:v>37160</c:v>
                </c:pt>
                <c:pt idx="41">
                  <c:v>33601</c:v>
                </c:pt>
                <c:pt idx="42">
                  <c:v>38502</c:v>
                </c:pt>
                <c:pt idx="43">
                  <c:v>41807</c:v>
                </c:pt>
                <c:pt idx="44">
                  <c:v>42705</c:v>
                </c:pt>
                <c:pt idx="45">
                  <c:v>38184</c:v>
                </c:pt>
                <c:pt idx="46">
                  <c:v>39514</c:v>
                </c:pt>
                <c:pt idx="47">
                  <c:v>37874</c:v>
                </c:pt>
                <c:pt idx="48">
                  <c:v>36936</c:v>
                </c:pt>
                <c:pt idx="49">
                  <c:v>37764</c:v>
                </c:pt>
                <c:pt idx="50">
                  <c:v>41280</c:v>
                </c:pt>
                <c:pt idx="51">
                  <c:v>36363</c:v>
                </c:pt>
                <c:pt idx="52">
                  <c:v>41698</c:v>
                </c:pt>
                <c:pt idx="53">
                  <c:v>43302</c:v>
                </c:pt>
                <c:pt idx="54">
                  <c:v>43319</c:v>
                </c:pt>
                <c:pt idx="55">
                  <c:v>45344</c:v>
                </c:pt>
                <c:pt idx="56">
                  <c:v>46604</c:v>
                </c:pt>
                <c:pt idx="57">
                  <c:v>40791</c:v>
                </c:pt>
                <c:pt idx="58">
                  <c:v>34546</c:v>
                </c:pt>
                <c:pt idx="59">
                  <c:v>38798</c:v>
                </c:pt>
                <c:pt idx="60">
                  <c:v>42721</c:v>
                </c:pt>
                <c:pt idx="61">
                  <c:v>43821</c:v>
                </c:pt>
                <c:pt idx="62">
                  <c:v>42722</c:v>
                </c:pt>
                <c:pt idx="63">
                  <c:v>37988</c:v>
                </c:pt>
                <c:pt idx="64">
                  <c:v>43942</c:v>
                </c:pt>
                <c:pt idx="65">
                  <c:v>42920</c:v>
                </c:pt>
                <c:pt idx="66">
                  <c:v>37564</c:v>
                </c:pt>
                <c:pt idx="67">
                  <c:v>41359</c:v>
                </c:pt>
                <c:pt idx="68">
                  <c:v>40530</c:v>
                </c:pt>
                <c:pt idx="69">
                  <c:v>45073</c:v>
                </c:pt>
                <c:pt idx="70">
                  <c:v>44698</c:v>
                </c:pt>
                <c:pt idx="71">
                  <c:v>41714</c:v>
                </c:pt>
                <c:pt idx="72">
                  <c:v>40304</c:v>
                </c:pt>
                <c:pt idx="73">
                  <c:v>44507</c:v>
                </c:pt>
                <c:pt idx="74">
                  <c:v>41468</c:v>
                </c:pt>
                <c:pt idx="75">
                  <c:v>39706</c:v>
                </c:pt>
                <c:pt idx="76">
                  <c:v>46148</c:v>
                </c:pt>
                <c:pt idx="77">
                  <c:v>41086</c:v>
                </c:pt>
                <c:pt idx="78">
                  <c:v>43272</c:v>
                </c:pt>
                <c:pt idx="79">
                  <c:v>45784</c:v>
                </c:pt>
                <c:pt idx="80">
                  <c:v>42769</c:v>
                </c:pt>
                <c:pt idx="81">
                  <c:v>45043</c:v>
                </c:pt>
                <c:pt idx="82">
                  <c:v>46517</c:v>
                </c:pt>
                <c:pt idx="83">
                  <c:v>44024</c:v>
                </c:pt>
                <c:pt idx="84">
                  <c:v>46415</c:v>
                </c:pt>
                <c:pt idx="85">
                  <c:v>45723</c:v>
                </c:pt>
                <c:pt idx="86">
                  <c:v>46309</c:v>
                </c:pt>
                <c:pt idx="87">
                  <c:v>35346</c:v>
                </c:pt>
                <c:pt idx="88">
                  <c:v>49800</c:v>
                </c:pt>
                <c:pt idx="89">
                  <c:v>50348</c:v>
                </c:pt>
                <c:pt idx="90">
                  <c:v>46391</c:v>
                </c:pt>
                <c:pt idx="91">
                  <c:v>65694</c:v>
                </c:pt>
                <c:pt idx="92">
                  <c:v>48869</c:v>
                </c:pt>
                <c:pt idx="93">
                  <c:v>46891</c:v>
                </c:pt>
                <c:pt idx="94">
                  <c:v>37565</c:v>
                </c:pt>
                <c:pt idx="95">
                  <c:v>21652</c:v>
                </c:pt>
                <c:pt idx="96">
                  <c:v>46500</c:v>
                </c:pt>
                <c:pt idx="97">
                  <c:v>46500</c:v>
                </c:pt>
                <c:pt idx="98">
                  <c:v>46000</c:v>
                </c:pt>
                <c:pt idx="99">
                  <c:v>47000</c:v>
                </c:pt>
                <c:pt idx="100">
                  <c:v>46550</c:v>
                </c:pt>
                <c:pt idx="101">
                  <c:v>46500</c:v>
                </c:pt>
                <c:pt idx="102">
                  <c:v>55779</c:v>
                </c:pt>
                <c:pt idx="103">
                  <c:v>52334</c:v>
                </c:pt>
                <c:pt idx="104">
                  <c:v>53017</c:v>
                </c:pt>
                <c:pt idx="105">
                  <c:v>54888</c:v>
                </c:pt>
                <c:pt idx="106">
                  <c:v>52371</c:v>
                </c:pt>
                <c:pt idx="107">
                  <c:v>53052</c:v>
                </c:pt>
                <c:pt idx="108">
                  <c:v>51554</c:v>
                </c:pt>
                <c:pt idx="109">
                  <c:v>46928</c:v>
                </c:pt>
                <c:pt idx="110">
                  <c:v>52635</c:v>
                </c:pt>
                <c:pt idx="111">
                  <c:v>45079</c:v>
                </c:pt>
                <c:pt idx="112">
                  <c:v>53201</c:v>
                </c:pt>
                <c:pt idx="113">
                  <c:v>60716</c:v>
                </c:pt>
                <c:pt idx="114">
                  <c:v>47272</c:v>
                </c:pt>
                <c:pt idx="115">
                  <c:v>57017</c:v>
                </c:pt>
                <c:pt idx="116">
                  <c:v>49729</c:v>
                </c:pt>
                <c:pt idx="117">
                  <c:v>55225</c:v>
                </c:pt>
                <c:pt idx="118">
                  <c:v>52210</c:v>
                </c:pt>
                <c:pt idx="119">
                  <c:v>45702</c:v>
                </c:pt>
                <c:pt idx="120">
                  <c:v>51154</c:v>
                </c:pt>
                <c:pt idx="121">
                  <c:v>50791</c:v>
                </c:pt>
                <c:pt idx="122">
                  <c:v>62570</c:v>
                </c:pt>
                <c:pt idx="123">
                  <c:v>42081</c:v>
                </c:pt>
                <c:pt idx="124">
                  <c:v>43888</c:v>
                </c:pt>
                <c:pt idx="125">
                  <c:v>62764</c:v>
                </c:pt>
                <c:pt idx="126">
                  <c:v>58225</c:v>
                </c:pt>
                <c:pt idx="127">
                  <c:v>57091</c:v>
                </c:pt>
                <c:pt idx="128">
                  <c:v>58599</c:v>
                </c:pt>
                <c:pt idx="129">
                  <c:v>57415</c:v>
                </c:pt>
                <c:pt idx="130">
                  <c:v>60378</c:v>
                </c:pt>
                <c:pt idx="131">
                  <c:v>48287</c:v>
                </c:pt>
                <c:pt idx="132">
                  <c:v>56124</c:v>
                </c:pt>
                <c:pt idx="133">
                  <c:v>53411</c:v>
                </c:pt>
                <c:pt idx="134">
                  <c:v>59333</c:v>
                </c:pt>
                <c:pt idx="135">
                  <c:v>39982</c:v>
                </c:pt>
                <c:pt idx="136">
                  <c:v>49667</c:v>
                </c:pt>
                <c:pt idx="137">
                  <c:v>51416</c:v>
                </c:pt>
                <c:pt idx="138">
                  <c:v>55058</c:v>
                </c:pt>
                <c:pt idx="139">
                  <c:v>56082</c:v>
                </c:pt>
                <c:pt idx="140">
                  <c:v>54077</c:v>
                </c:pt>
                <c:pt idx="141">
                  <c:v>54875</c:v>
                </c:pt>
                <c:pt idx="142">
                  <c:v>47450</c:v>
                </c:pt>
                <c:pt idx="143">
                  <c:v>54159</c:v>
                </c:pt>
                <c:pt idx="144">
                  <c:v>51532</c:v>
                </c:pt>
                <c:pt idx="145">
                  <c:v>50562</c:v>
                </c:pt>
                <c:pt idx="146">
                  <c:v>52363</c:v>
                </c:pt>
                <c:pt idx="147">
                  <c:v>52041</c:v>
                </c:pt>
                <c:pt idx="148">
                  <c:v>50328</c:v>
                </c:pt>
                <c:pt idx="149">
                  <c:v>48539</c:v>
                </c:pt>
                <c:pt idx="150">
                  <c:v>55313</c:v>
                </c:pt>
                <c:pt idx="151">
                  <c:v>55131</c:v>
                </c:pt>
                <c:pt idx="152">
                  <c:v>57370</c:v>
                </c:pt>
                <c:pt idx="153">
                  <c:v>53263</c:v>
                </c:pt>
                <c:pt idx="154">
                  <c:v>91217</c:v>
                </c:pt>
                <c:pt idx="155">
                  <c:v>45423</c:v>
                </c:pt>
                <c:pt idx="156">
                  <c:v>56780.498025210698</c:v>
                </c:pt>
                <c:pt idx="157">
                  <c:v>56154.036486749101</c:v>
                </c:pt>
                <c:pt idx="158">
                  <c:v>58571.574948287598</c:v>
                </c:pt>
                <c:pt idx="159">
                  <c:v>52179.498025210698</c:v>
                </c:pt>
                <c:pt idx="160">
                  <c:v>57517.036486749101</c:v>
                </c:pt>
                <c:pt idx="161">
                  <c:v>58975.574948287598</c:v>
                </c:pt>
                <c:pt idx="162">
                  <c:v>58876.959563672201</c:v>
                </c:pt>
                <c:pt idx="163">
                  <c:v>61896.498025210698</c:v>
                </c:pt>
                <c:pt idx="164">
                  <c:v>60026.8826405953</c:v>
                </c:pt>
                <c:pt idx="165">
                  <c:v>59826.113409826103</c:v>
                </c:pt>
                <c:pt idx="166">
                  <c:v>60542.267255979903</c:v>
                </c:pt>
                <c:pt idx="167">
                  <c:v>54096.267255979903</c:v>
                </c:pt>
                <c:pt idx="168">
                  <c:v>58790.3799696551</c:v>
                </c:pt>
                <c:pt idx="169">
                  <c:v>58163.918431193597</c:v>
                </c:pt>
                <c:pt idx="170">
                  <c:v>60581.456892732</c:v>
                </c:pt>
                <c:pt idx="171">
                  <c:v>54189.3799696551</c:v>
                </c:pt>
                <c:pt idx="172">
                  <c:v>59526.918431193597</c:v>
                </c:pt>
                <c:pt idx="173">
                  <c:v>60985.456892732</c:v>
                </c:pt>
                <c:pt idx="174">
                  <c:v>60886.841508116697</c:v>
                </c:pt>
                <c:pt idx="175">
                  <c:v>63906.3799696551</c:v>
                </c:pt>
                <c:pt idx="176">
                  <c:v>62036.764585039702</c:v>
                </c:pt>
                <c:pt idx="177">
                  <c:v>61835.995354270497</c:v>
                </c:pt>
                <c:pt idx="178">
                  <c:v>62552.149200424297</c:v>
                </c:pt>
                <c:pt idx="179">
                  <c:v>56106.149200424297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88-4FED-9FC6-A28CD53C0D3C}"/>
            </c:ext>
          </c:extLst>
        </c:ser>
        <c:ser>
          <c:idx val="2"/>
          <c:order val="2"/>
          <c:tx>
            <c:strRef>
              <c:f>'ผลพยากรณ์ arima'!$AC$4</c:f>
              <c:strCache>
                <c:ptCount val="1"/>
                <c:pt idx="0">
                  <c:v>ForecastEX</c:v>
                </c:pt>
              </c:strCache>
            </c:strRef>
          </c:tx>
          <c:marker>
            <c:symbol val="none"/>
          </c:marker>
          <c:cat>
            <c:strRef>
              <c:f>'ผลพยากรณ์ arima'!$Z$5:$Z$184</c:f>
              <c:strCache>
                <c:ptCount val="180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  <c:pt idx="156">
                  <c:v>2020M01</c:v>
                </c:pt>
                <c:pt idx="157">
                  <c:v>2020M02</c:v>
                </c:pt>
                <c:pt idx="158">
                  <c:v>2020M03</c:v>
                </c:pt>
                <c:pt idx="159">
                  <c:v>2020M04</c:v>
                </c:pt>
                <c:pt idx="160">
                  <c:v>2020M05</c:v>
                </c:pt>
                <c:pt idx="161">
                  <c:v>2020M06</c:v>
                </c:pt>
                <c:pt idx="162">
                  <c:v>2020M07</c:v>
                </c:pt>
                <c:pt idx="163">
                  <c:v>2020M08</c:v>
                </c:pt>
                <c:pt idx="164">
                  <c:v>2020M09</c:v>
                </c:pt>
                <c:pt idx="165">
                  <c:v>2020M10</c:v>
                </c:pt>
                <c:pt idx="166">
                  <c:v>2020M11</c:v>
                </c:pt>
                <c:pt idx="167">
                  <c:v>2020M12</c:v>
                </c:pt>
                <c:pt idx="168">
                  <c:v>2021M01</c:v>
                </c:pt>
                <c:pt idx="169">
                  <c:v>2021M02</c:v>
                </c:pt>
                <c:pt idx="170">
                  <c:v>2021M03</c:v>
                </c:pt>
                <c:pt idx="171">
                  <c:v>2021M04</c:v>
                </c:pt>
                <c:pt idx="172">
                  <c:v>2021M05</c:v>
                </c:pt>
                <c:pt idx="173">
                  <c:v>2021M06</c:v>
                </c:pt>
                <c:pt idx="174">
                  <c:v>2021M07</c:v>
                </c:pt>
                <c:pt idx="175">
                  <c:v>2021M08</c:v>
                </c:pt>
                <c:pt idx="176">
                  <c:v>2021M09</c:v>
                </c:pt>
                <c:pt idx="177">
                  <c:v>2021M10</c:v>
                </c:pt>
                <c:pt idx="178">
                  <c:v>2021M11</c:v>
                </c:pt>
                <c:pt idx="179">
                  <c:v>2021M12</c:v>
                </c:pt>
              </c:strCache>
            </c:strRef>
          </c:cat>
          <c:val>
            <c:numRef>
              <c:f>'ผลพยากรณ์ arima'!$AC$5:$AC$184</c:f>
              <c:numCache>
                <c:formatCode>_-* #,##0_-;\-* #,##0_-;_-* "-"??_-;_-@_-</c:formatCode>
                <c:ptCount val="180"/>
                <c:pt idx="1">
                  <c:v>246416.38389962399</c:v>
                </c:pt>
                <c:pt idx="2">
                  <c:v>252911.61467085601</c:v>
                </c:pt>
                <c:pt idx="3">
                  <c:v>213039.706473628</c:v>
                </c:pt>
                <c:pt idx="4">
                  <c:v>212456.325500362</c:v>
                </c:pt>
                <c:pt idx="5">
                  <c:v>216051.77994637701</c:v>
                </c:pt>
                <c:pt idx="6">
                  <c:v>240253.908848811</c:v>
                </c:pt>
                <c:pt idx="7">
                  <c:v>256546.452135359</c:v>
                </c:pt>
                <c:pt idx="8">
                  <c:v>252542.19432368499</c:v>
                </c:pt>
                <c:pt idx="9">
                  <c:v>275247.34907940798</c:v>
                </c:pt>
                <c:pt idx="10">
                  <c:v>283006.473026402</c:v>
                </c:pt>
                <c:pt idx="11">
                  <c:v>301641.99579977599</c:v>
                </c:pt>
                <c:pt idx="12">
                  <c:v>283512.847621953</c:v>
                </c:pt>
                <c:pt idx="13">
                  <c:v>284701.32358029397</c:v>
                </c:pt>
                <c:pt idx="14">
                  <c:v>286124.02131296898</c:v>
                </c:pt>
                <c:pt idx="15">
                  <c:v>241851.66136141299</c:v>
                </c:pt>
                <c:pt idx="16">
                  <c:v>237450.86303571699</c:v>
                </c:pt>
                <c:pt idx="17">
                  <c:v>237734.685845662</c:v>
                </c:pt>
                <c:pt idx="18">
                  <c:v>259063.95514681499</c:v>
                </c:pt>
                <c:pt idx="19">
                  <c:v>272864.27611045301</c:v>
                </c:pt>
                <c:pt idx="20">
                  <c:v>266698.00101675099</c:v>
                </c:pt>
                <c:pt idx="21">
                  <c:v>287527.593273565</c:v>
                </c:pt>
                <c:pt idx="22">
                  <c:v>293659.655903081</c:v>
                </c:pt>
                <c:pt idx="23">
                  <c:v>310883.69357138599</c:v>
                </c:pt>
                <c:pt idx="24">
                  <c:v>291530.07389981399</c:v>
                </c:pt>
                <c:pt idx="25">
                  <c:v>291656.31375405699</c:v>
                </c:pt>
                <c:pt idx="26">
                  <c:v>292157.515521647</c:v>
                </c:pt>
                <c:pt idx="27">
                  <c:v>247085.752489748</c:v>
                </c:pt>
                <c:pt idx="28">
                  <c:v>241991.467367501</c:v>
                </c:pt>
                <c:pt idx="29">
                  <c:v>241673.686369784</c:v>
                </c:pt>
                <c:pt idx="30">
                  <c:v>262481.06088765798</c:v>
                </c:pt>
                <c:pt idx="31">
                  <c:v>275828.63510776602</c:v>
                </c:pt>
                <c:pt idx="32">
                  <c:v>269269.59959502099</c:v>
                </c:pt>
                <c:pt idx="33">
                  <c:v>289758.46991629101</c:v>
                </c:pt>
                <c:pt idx="34">
                  <c:v>295594.954295729</c:v>
                </c:pt>
                <c:pt idx="35">
                  <c:v>312562.57612224098</c:v>
                </c:pt>
                <c:pt idx="36">
                  <c:v>292986.51422461099</c:v>
                </c:pt>
                <c:pt idx="37">
                  <c:v>292919.78416097403</c:v>
                </c:pt>
                <c:pt idx="38">
                  <c:v>293253.58340851899</c:v>
                </c:pt>
                <c:pt idx="39">
                  <c:v>248036.59772209701</c:v>
                </c:pt>
                <c:pt idx="40">
                  <c:v>242816.33110697399</c:v>
                </c:pt>
                <c:pt idx="41">
                  <c:v>242389.26043541401</c:v>
                </c:pt>
                <c:pt idx="42">
                  <c:v>263101.82552901498</c:v>
                </c:pt>
                <c:pt idx="43">
                  <c:v>276367.15202511702</c:v>
                </c:pt>
                <c:pt idx="44">
                  <c:v>269736.76613601297</c:v>
                </c:pt>
                <c:pt idx="45">
                  <c:v>290163.739593048</c:v>
                </c:pt>
                <c:pt idx="46">
                  <c:v>295946.52808470197</c:v>
                </c:pt>
                <c:pt idx="47">
                  <c:v>312867.568417945</c:v>
                </c:pt>
                <c:pt idx="48">
                  <c:v>293251.09680544102</c:v>
                </c:pt>
                <c:pt idx="49">
                  <c:v>293149.31108039001</c:v>
                </c:pt>
                <c:pt idx="50">
                  <c:v>293452.69933887001</c:v>
                </c:pt>
                <c:pt idx="51">
                  <c:v>248209.33194351499</c:v>
                </c:pt>
                <c:pt idx="52">
                  <c:v>242966.17904327999</c:v>
                </c:pt>
                <c:pt idx="53">
                  <c:v>242519.254386994</c:v>
                </c:pt>
                <c:pt idx="54">
                  <c:v>263214.59603399399</c:v>
                </c:pt>
                <c:pt idx="55">
                  <c:v>276464.98109053599</c:v>
                </c:pt>
                <c:pt idx="56">
                  <c:v>269821.63341618201</c:v>
                </c:pt>
                <c:pt idx="57">
                  <c:v>290237.36244953098</c:v>
                </c:pt>
                <c:pt idx="58">
                  <c:v>296010.39633859199</c:v>
                </c:pt>
                <c:pt idx="59">
                  <c:v>312922.97449765698</c:v>
                </c:pt>
                <c:pt idx="60">
                  <c:v>293299.16190010199</c:v>
                </c:pt>
                <c:pt idx="61">
                  <c:v>293191.00782805303</c:v>
                </c:pt>
                <c:pt idx="62">
                  <c:v>293488.87150867301</c:v>
                </c:pt>
                <c:pt idx="63">
                  <c:v>248240.711510066</c:v>
                </c:pt>
                <c:pt idx="64">
                  <c:v>242993.40099878699</c:v>
                </c:pt>
                <c:pt idx="65">
                  <c:v>242542.86959086801</c:v>
                </c:pt>
                <c:pt idx="66">
                  <c:v>263235.08235996298</c:v>
                </c:pt>
                <c:pt idx="67">
                  <c:v>276482.753096823</c:v>
                </c:pt>
                <c:pt idx="68">
                  <c:v>269837.05073444202</c:v>
                </c:pt>
                <c:pt idx="69">
                  <c:v>290250.73706230702</c:v>
                </c:pt>
                <c:pt idx="70">
                  <c:v>296021.99889254401</c:v>
                </c:pt>
                <c:pt idx="71">
                  <c:v>312933.03978032799</c:v>
                </c:pt>
                <c:pt idx="72">
                  <c:v>293307.89359104499</c:v>
                </c:pt>
                <c:pt idx="73">
                  <c:v>293198.58262045699</c:v>
                </c:pt>
                <c:pt idx="74">
                  <c:v>293495.44268490199</c:v>
                </c:pt>
                <c:pt idx="75">
                  <c:v>248246.41204345701</c:v>
                </c:pt>
                <c:pt idx="76">
                  <c:v>242998.34624448</c:v>
                </c:pt>
                <c:pt idx="77">
                  <c:v>242547.15962011399</c:v>
                </c:pt>
                <c:pt idx="78">
                  <c:v>263238.803985151</c:v>
                </c:pt>
                <c:pt idx="79">
                  <c:v>276485.98162820202</c:v>
                </c:pt>
                <c:pt idx="80">
                  <c:v>269839.85150409001</c:v>
                </c:pt>
                <c:pt idx="81">
                  <c:v>290253.166746178</c:v>
                </c:pt>
                <c:pt idx="82">
                  <c:v>296024.10665735701</c:v>
                </c:pt>
                <c:pt idx="83">
                  <c:v>312934.86827849702</c:v>
                </c:pt>
                <c:pt idx="84">
                  <c:v>293309.47982378298</c:v>
                </c:pt>
                <c:pt idx="85">
                  <c:v>293199.95868653402</c:v>
                </c:pt>
                <c:pt idx="86">
                  <c:v>293496.63643018401</c:v>
                </c:pt>
                <c:pt idx="87">
                  <c:v>248247.44762439499</c:v>
                </c:pt>
                <c:pt idx="88">
                  <c:v>242999.24461693299</c:v>
                </c:pt>
                <c:pt idx="89">
                  <c:v>242547.938963414</c:v>
                </c:pt>
                <c:pt idx="90">
                  <c:v>263239.48006997199</c:v>
                </c:pt>
                <c:pt idx="91">
                  <c:v>276486.56813569501</c:v>
                </c:pt>
                <c:pt idx="92">
                  <c:v>269840.36030273302</c:v>
                </c:pt>
                <c:pt idx="93">
                  <c:v>290253.60813194502</c:v>
                </c:pt>
                <c:pt idx="94">
                  <c:v>296024.48956206301</c:v>
                </c:pt>
                <c:pt idx="95">
                  <c:v>312935.20045054401</c:v>
                </c:pt>
                <c:pt idx="96">
                  <c:v>293309.76798495598</c:v>
                </c:pt>
                <c:pt idx="97">
                  <c:v>293200.20866801799</c:v>
                </c:pt>
                <c:pt idx="98">
                  <c:v>293496.853290567</c:v>
                </c:pt>
                <c:pt idx="99">
                  <c:v>248247.63575203199</c:v>
                </c:pt>
                <c:pt idx="100">
                  <c:v>242999.40781874699</c:v>
                </c:pt>
                <c:pt idx="101">
                  <c:v>242548.08054193199</c:v>
                </c:pt>
                <c:pt idx="102">
                  <c:v>263239.60289015499</c:v>
                </c:pt>
                <c:pt idx="103">
                  <c:v>276486.67468291399</c:v>
                </c:pt>
                <c:pt idx="104">
                  <c:v>269840.45273306197</c:v>
                </c:pt>
                <c:pt idx="105">
                  <c:v>290253.68831578997</c:v>
                </c:pt>
                <c:pt idx="106">
                  <c:v>296024.559122012</c:v>
                </c:pt>
                <c:pt idx="107">
                  <c:v>312935.26079420198</c:v>
                </c:pt>
                <c:pt idx="108">
                  <c:v>293309.82033342798</c:v>
                </c:pt>
                <c:pt idx="109">
                  <c:v>293200.254080621</c:v>
                </c:pt>
                <c:pt idx="110">
                  <c:v>293496.89268626302</c:v>
                </c:pt>
                <c:pt idx="111">
                  <c:v>248247.66992802601</c:v>
                </c:pt>
                <c:pt idx="112">
                  <c:v>242999.43746661901</c:v>
                </c:pt>
                <c:pt idx="113">
                  <c:v>242548.106261632</c:v>
                </c:pt>
                <c:pt idx="114">
                  <c:v>263239.62520214397</c:v>
                </c:pt>
                <c:pt idx="115">
                  <c:v>276486.69403869403</c:v>
                </c:pt>
                <c:pt idx="116">
                  <c:v>269840.469524313</c:v>
                </c:pt>
                <c:pt idx="117">
                  <c:v>290253.70288229699</c:v>
                </c:pt>
                <c:pt idx="118">
                  <c:v>296024.57175854198</c:v>
                </c:pt>
                <c:pt idx="119">
                  <c:v>312935.27175646502</c:v>
                </c:pt>
                <c:pt idx="120">
                  <c:v>293309.829843254</c:v>
                </c:pt>
                <c:pt idx="121">
                  <c:v>293200.26233045</c:v>
                </c:pt>
                <c:pt idx="122">
                  <c:v>293496.89984303701</c:v>
                </c:pt>
                <c:pt idx="123">
                  <c:v>248247.676136569</c:v>
                </c:pt>
                <c:pt idx="124">
                  <c:v>242999.44285256599</c:v>
                </c:pt>
                <c:pt idx="125">
                  <c:v>242548.11093397299</c:v>
                </c:pt>
                <c:pt idx="126">
                  <c:v>263239.629255426</c:v>
                </c:pt>
                <c:pt idx="127">
                  <c:v>276486.69755494001</c:v>
                </c:pt>
                <c:pt idx="128">
                  <c:v>269840.47257467703</c:v>
                </c:pt>
                <c:pt idx="129">
                  <c:v>290253.70552850497</c:v>
                </c:pt>
                <c:pt idx="130">
                  <c:v>296024.57405414298</c:v>
                </c:pt>
                <c:pt idx="131">
                  <c:v>312935.27374791203</c:v>
                </c:pt>
                <c:pt idx="132">
                  <c:v>293309.83157084603</c:v>
                </c:pt>
                <c:pt idx="133">
                  <c:v>293200.263829145</c:v>
                </c:pt>
                <c:pt idx="134">
                  <c:v>293496.90114316501</c:v>
                </c:pt>
                <c:pt idx="135">
                  <c:v>248247.67726443699</c:v>
                </c:pt>
                <c:pt idx="136">
                  <c:v>242999.443830998</c:v>
                </c:pt>
                <c:pt idx="137">
                  <c:v>242548.11178276801</c:v>
                </c:pt>
                <c:pt idx="138">
                  <c:v>263239.629991761</c:v>
                </c:pt>
                <c:pt idx="139">
                  <c:v>276486.69819371501</c:v>
                </c:pt>
                <c:pt idx="140">
                  <c:v>269840.47312881699</c:v>
                </c:pt>
                <c:pt idx="141">
                  <c:v>290253.70600922499</c:v>
                </c:pt>
                <c:pt idx="142">
                  <c:v>296024.57447117002</c:v>
                </c:pt>
                <c:pt idx="143">
                  <c:v>312935.27410968603</c:v>
                </c:pt>
                <c:pt idx="144">
                  <c:v>293309.83188468701</c:v>
                </c:pt>
                <c:pt idx="145">
                  <c:v>293200.264101404</c:v>
                </c:pt>
                <c:pt idx="146">
                  <c:v>293496.90137935098</c:v>
                </c:pt>
                <c:pt idx="147">
                  <c:v>248247.67746933</c:v>
                </c:pt>
                <c:pt idx="148">
                  <c:v>242999.444008744</c:v>
                </c:pt>
                <c:pt idx="149">
                  <c:v>242548.11193696401</c:v>
                </c:pt>
                <c:pt idx="150">
                  <c:v>263239.63012552698</c:v>
                </c:pt>
                <c:pt idx="151">
                  <c:v>276486.69830975699</c:v>
                </c:pt>
                <c:pt idx="152">
                  <c:v>269840.47322948498</c:v>
                </c:pt>
                <c:pt idx="153">
                  <c:v>290253.70609655499</c:v>
                </c:pt>
                <c:pt idx="154">
                  <c:v>296024.57454692898</c:v>
                </c:pt>
                <c:pt idx="155">
                  <c:v>312935.27417540702</c:v>
                </c:pt>
                <c:pt idx="156">
                  <c:v>352069.61487584299</c:v>
                </c:pt>
                <c:pt idx="157">
                  <c:v>344174.71575738798</c:v>
                </c:pt>
                <c:pt idx="158">
                  <c:v>337717.53306580998</c:v>
                </c:pt>
                <c:pt idx="159">
                  <c:v>286609.33126300899</c:v>
                </c:pt>
                <c:pt idx="160">
                  <c:v>276278.40058766498</c:v>
                </c:pt>
                <c:pt idx="161">
                  <c:v>271417.79927990498</c:v>
                </c:pt>
                <c:pt idx="162">
                  <c:v>288284.250899698</c:v>
                </c:pt>
                <c:pt idx="163">
                  <c:v>298213.05170843401</c:v>
                </c:pt>
                <c:pt idx="164">
                  <c:v>288688.21048454498</c:v>
                </c:pt>
                <c:pt idx="165">
                  <c:v>306604.22719492798</c:v>
                </c:pt>
                <c:pt idx="166">
                  <c:v>310208.74618358398</c:v>
                </c:pt>
                <c:pt idx="167">
                  <c:v>325240.12512221298</c:v>
                </c:pt>
                <c:pt idx="168">
                  <c:v>303984.36131864699</c:v>
                </c:pt>
                <c:pt idx="169">
                  <c:v>302460.48013493902</c:v>
                </c:pt>
                <c:pt idx="170">
                  <c:v>301530.19235655601</c:v>
                </c:pt>
                <c:pt idx="171">
                  <c:v>255216.60386270401</c:v>
                </c:pt>
                <c:pt idx="172">
                  <c:v>249045.02796855199</c:v>
                </c:pt>
                <c:pt idx="173">
                  <c:v>247792.69099434101</c:v>
                </c:pt>
                <c:pt idx="174">
                  <c:v>267789.33279642498</c:v>
                </c:pt>
                <c:pt idx="175">
                  <c:v>280433.59169569198</c:v>
                </c:pt>
                <c:pt idx="176">
                  <c:v>273264.42607360898</c:v>
                </c:pt>
                <c:pt idx="177">
                  <c:v>293224.00499557302</c:v>
                </c:pt>
                <c:pt idx="178">
                  <c:v>298601.32602428901</c:v>
                </c:pt>
                <c:pt idx="179">
                  <c:v>315170.62098790199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88-4FED-9FC6-A28CD53C0D3C}"/>
            </c:ext>
          </c:extLst>
        </c:ser>
        <c:ser>
          <c:idx val="3"/>
          <c:order val="3"/>
          <c:tx>
            <c:strRef>
              <c:f>'ผลพยากรณ์ arima'!$AD$4</c:f>
              <c:strCache>
                <c:ptCount val="1"/>
                <c:pt idx="0">
                  <c:v>RubberEX</c:v>
                </c:pt>
              </c:strCache>
            </c:strRef>
          </c:tx>
          <c:marker>
            <c:symbol val="none"/>
          </c:marker>
          <c:cat>
            <c:strRef>
              <c:f>'ผลพยากรณ์ arima'!$Z$5:$Z$184</c:f>
              <c:strCache>
                <c:ptCount val="180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  <c:pt idx="156">
                  <c:v>2020M01</c:v>
                </c:pt>
                <c:pt idx="157">
                  <c:v>2020M02</c:v>
                </c:pt>
                <c:pt idx="158">
                  <c:v>2020M03</c:v>
                </c:pt>
                <c:pt idx="159">
                  <c:v>2020M04</c:v>
                </c:pt>
                <c:pt idx="160">
                  <c:v>2020M05</c:v>
                </c:pt>
                <c:pt idx="161">
                  <c:v>2020M06</c:v>
                </c:pt>
                <c:pt idx="162">
                  <c:v>2020M07</c:v>
                </c:pt>
                <c:pt idx="163">
                  <c:v>2020M08</c:v>
                </c:pt>
                <c:pt idx="164">
                  <c:v>2020M09</c:v>
                </c:pt>
                <c:pt idx="165">
                  <c:v>2020M10</c:v>
                </c:pt>
                <c:pt idx="166">
                  <c:v>2020M11</c:v>
                </c:pt>
                <c:pt idx="167">
                  <c:v>2020M12</c:v>
                </c:pt>
                <c:pt idx="168">
                  <c:v>2021M01</c:v>
                </c:pt>
                <c:pt idx="169">
                  <c:v>2021M02</c:v>
                </c:pt>
                <c:pt idx="170">
                  <c:v>2021M03</c:v>
                </c:pt>
                <c:pt idx="171">
                  <c:v>2021M04</c:v>
                </c:pt>
                <c:pt idx="172">
                  <c:v>2021M05</c:v>
                </c:pt>
                <c:pt idx="173">
                  <c:v>2021M06</c:v>
                </c:pt>
                <c:pt idx="174">
                  <c:v>2021M07</c:v>
                </c:pt>
                <c:pt idx="175">
                  <c:v>2021M08</c:v>
                </c:pt>
                <c:pt idx="176">
                  <c:v>2021M09</c:v>
                </c:pt>
                <c:pt idx="177">
                  <c:v>2021M10</c:v>
                </c:pt>
                <c:pt idx="178">
                  <c:v>2021M11</c:v>
                </c:pt>
                <c:pt idx="179">
                  <c:v>2021M12</c:v>
                </c:pt>
              </c:strCache>
            </c:strRef>
          </c:cat>
          <c:val>
            <c:numRef>
              <c:f>'ผลพยากรณ์ arima'!$AD$5:$AD$184</c:f>
              <c:numCache>
                <c:formatCode>_-* #,##0_-;\-* #,##0_-;_-* "-"??_-;_-@_-</c:formatCode>
                <c:ptCount val="180"/>
                <c:pt idx="0">
                  <c:v>239380.64660000001</c:v>
                </c:pt>
                <c:pt idx="1">
                  <c:v>229904.4498</c:v>
                </c:pt>
                <c:pt idx="2">
                  <c:v>234095.02</c:v>
                </c:pt>
                <c:pt idx="3">
                  <c:v>184429.1532</c:v>
                </c:pt>
                <c:pt idx="4">
                  <c:v>180821.61309999999</c:v>
                </c:pt>
                <c:pt idx="5">
                  <c:v>203221.54190000001</c:v>
                </c:pt>
                <c:pt idx="6">
                  <c:v>223883.3885</c:v>
                </c:pt>
                <c:pt idx="7">
                  <c:v>251917.17490000001</c:v>
                </c:pt>
                <c:pt idx="8">
                  <c:v>227066.65849999999</c:v>
                </c:pt>
                <c:pt idx="9">
                  <c:v>243245.9376</c:v>
                </c:pt>
                <c:pt idx="10">
                  <c:v>238837.0251</c:v>
                </c:pt>
                <c:pt idx="11">
                  <c:v>254069.53210000001</c:v>
                </c:pt>
                <c:pt idx="12">
                  <c:v>260284.02</c:v>
                </c:pt>
                <c:pt idx="13">
                  <c:v>216720.32569999999</c:v>
                </c:pt>
                <c:pt idx="14">
                  <c:v>228589.25949999999</c:v>
                </c:pt>
                <c:pt idx="15">
                  <c:v>195231.48310000001</c:v>
                </c:pt>
                <c:pt idx="16">
                  <c:v>192950.8947</c:v>
                </c:pt>
                <c:pt idx="17">
                  <c:v>196787.33679999999</c:v>
                </c:pt>
                <c:pt idx="18">
                  <c:v>240851.8492</c:v>
                </c:pt>
                <c:pt idx="19">
                  <c:v>235925.3351</c:v>
                </c:pt>
                <c:pt idx="20">
                  <c:v>254656.92559999999</c:v>
                </c:pt>
                <c:pt idx="21">
                  <c:v>241742.87169999999</c:v>
                </c:pt>
                <c:pt idx="22">
                  <c:v>165890.02960000001</c:v>
                </c:pt>
                <c:pt idx="23">
                  <c:v>164366.20879999999</c:v>
                </c:pt>
                <c:pt idx="24">
                  <c:v>199510.9087</c:v>
                </c:pt>
                <c:pt idx="25">
                  <c:v>238353.06419999999</c:v>
                </c:pt>
                <c:pt idx="26">
                  <c:v>222353.17819999999</c:v>
                </c:pt>
                <c:pt idx="27">
                  <c:v>167713.84160000001</c:v>
                </c:pt>
                <c:pt idx="28">
                  <c:v>158516.97399999999</c:v>
                </c:pt>
                <c:pt idx="29">
                  <c:v>188603.07500000001</c:v>
                </c:pt>
                <c:pt idx="30">
                  <c:v>217857.59729999999</c:v>
                </c:pt>
                <c:pt idx="31">
                  <c:v>211630.897</c:v>
                </c:pt>
                <c:pt idx="32">
                  <c:v>202326.2047</c:v>
                </c:pt>
                <c:pt idx="33">
                  <c:v>217193.0785</c:v>
                </c:pt>
                <c:pt idx="34">
                  <c:v>242478.1201</c:v>
                </c:pt>
                <c:pt idx="35">
                  <c:v>282316.13679999998</c:v>
                </c:pt>
                <c:pt idx="36">
                  <c:v>267326.96999999997</c:v>
                </c:pt>
                <c:pt idx="37">
                  <c:v>238914.201</c:v>
                </c:pt>
                <c:pt idx="38">
                  <c:v>225940.94450000001</c:v>
                </c:pt>
                <c:pt idx="39">
                  <c:v>148983.04550000001</c:v>
                </c:pt>
                <c:pt idx="40">
                  <c:v>177397.9656</c:v>
                </c:pt>
                <c:pt idx="41">
                  <c:v>215214.79399999999</c:v>
                </c:pt>
                <c:pt idx="42">
                  <c:v>206327.40090000001</c:v>
                </c:pt>
                <c:pt idx="43">
                  <c:v>223502.7481</c:v>
                </c:pt>
                <c:pt idx="44">
                  <c:v>222585.97409999999</c:v>
                </c:pt>
                <c:pt idx="45">
                  <c:v>212183.3486</c:v>
                </c:pt>
                <c:pt idx="46">
                  <c:v>215935.15239999999</c:v>
                </c:pt>
                <c:pt idx="47">
                  <c:v>236017.97510000001</c:v>
                </c:pt>
                <c:pt idx="48">
                  <c:v>238080.2751</c:v>
                </c:pt>
                <c:pt idx="49">
                  <c:v>232752.0938</c:v>
                </c:pt>
                <c:pt idx="50">
                  <c:v>262513.78749999998</c:v>
                </c:pt>
                <c:pt idx="51">
                  <c:v>178901.47330000001</c:v>
                </c:pt>
                <c:pt idx="52">
                  <c:v>205888.12289999999</c:v>
                </c:pt>
                <c:pt idx="53">
                  <c:v>208941.71100000001</c:v>
                </c:pt>
                <c:pt idx="54">
                  <c:v>233470.8866</c:v>
                </c:pt>
                <c:pt idx="55">
                  <c:v>255675.65340000001</c:v>
                </c:pt>
                <c:pt idx="56">
                  <c:v>248763.75649999999</c:v>
                </c:pt>
                <c:pt idx="57">
                  <c:v>259510.78390000001</c:v>
                </c:pt>
                <c:pt idx="58">
                  <c:v>245869.59510000001</c:v>
                </c:pt>
                <c:pt idx="59">
                  <c:v>269813.63530000002</c:v>
                </c:pt>
                <c:pt idx="60">
                  <c:v>262536.74619999999</c:v>
                </c:pt>
                <c:pt idx="61">
                  <c:v>274397.73259999999</c:v>
                </c:pt>
                <c:pt idx="62">
                  <c:v>261776.375</c:v>
                </c:pt>
                <c:pt idx="63">
                  <c:v>204036.46479999999</c:v>
                </c:pt>
                <c:pt idx="64">
                  <c:v>210861.18830000001</c:v>
                </c:pt>
                <c:pt idx="65">
                  <c:v>204567.2022</c:v>
                </c:pt>
                <c:pt idx="66">
                  <c:v>242103.61790000001</c:v>
                </c:pt>
                <c:pt idx="67">
                  <c:v>226001.65919999999</c:v>
                </c:pt>
                <c:pt idx="68">
                  <c:v>248216.50630000001</c:v>
                </c:pt>
                <c:pt idx="69">
                  <c:v>255992.038</c:v>
                </c:pt>
                <c:pt idx="70">
                  <c:v>252289.60370000001</c:v>
                </c:pt>
                <c:pt idx="71">
                  <c:v>276167.42950000003</c:v>
                </c:pt>
                <c:pt idx="72">
                  <c:v>298676.52500000002</c:v>
                </c:pt>
                <c:pt idx="73">
                  <c:v>282126.2145</c:v>
                </c:pt>
                <c:pt idx="74">
                  <c:v>292446.68160000001</c:v>
                </c:pt>
                <c:pt idx="75">
                  <c:v>243953.201</c:v>
                </c:pt>
                <c:pt idx="76">
                  <c:v>223894.44519999999</c:v>
                </c:pt>
                <c:pt idx="77">
                  <c:v>210043.53529999999</c:v>
                </c:pt>
                <c:pt idx="78">
                  <c:v>257948.62590000001</c:v>
                </c:pt>
                <c:pt idx="79">
                  <c:v>260580.17199999999</c:v>
                </c:pt>
                <c:pt idx="80">
                  <c:v>275855.56040000002</c:v>
                </c:pt>
                <c:pt idx="81">
                  <c:v>321641.24200000003</c:v>
                </c:pt>
                <c:pt idx="82">
                  <c:v>336269.25020000001</c:v>
                </c:pt>
                <c:pt idx="83">
                  <c:v>397009.38089999999</c:v>
                </c:pt>
                <c:pt idx="84">
                  <c:v>324969.69760000001</c:v>
                </c:pt>
                <c:pt idx="85">
                  <c:v>323101.89970000001</c:v>
                </c:pt>
                <c:pt idx="86">
                  <c:v>319877.48920000001</c:v>
                </c:pt>
                <c:pt idx="87">
                  <c:v>236989.63630000001</c:v>
                </c:pt>
                <c:pt idx="88">
                  <c:v>233178.72349999999</c:v>
                </c:pt>
                <c:pt idx="89">
                  <c:v>235421.76560000001</c:v>
                </c:pt>
                <c:pt idx="90">
                  <c:v>246032.0643</c:v>
                </c:pt>
                <c:pt idx="91">
                  <c:v>256161.50820000001</c:v>
                </c:pt>
                <c:pt idx="92">
                  <c:v>276651.8077</c:v>
                </c:pt>
                <c:pt idx="93">
                  <c:v>292827.84019999998</c:v>
                </c:pt>
                <c:pt idx="94">
                  <c:v>293449.99729999999</c:v>
                </c:pt>
                <c:pt idx="95">
                  <c:v>321970.16029999999</c:v>
                </c:pt>
                <c:pt idx="96">
                  <c:v>285745.1298</c:v>
                </c:pt>
                <c:pt idx="97">
                  <c:v>287261.69929999998</c:v>
                </c:pt>
                <c:pt idx="98">
                  <c:v>312701.63780000003</c:v>
                </c:pt>
                <c:pt idx="99">
                  <c:v>251228.65400000001</c:v>
                </c:pt>
                <c:pt idx="100">
                  <c:v>268566.24609999999</c:v>
                </c:pt>
                <c:pt idx="101">
                  <c:v>265211.0073</c:v>
                </c:pt>
                <c:pt idx="102">
                  <c:v>305566.72489999997</c:v>
                </c:pt>
                <c:pt idx="103">
                  <c:v>315159.9215</c:v>
                </c:pt>
                <c:pt idx="104">
                  <c:v>306091.87469999999</c:v>
                </c:pt>
                <c:pt idx="105">
                  <c:v>337202.56329999998</c:v>
                </c:pt>
                <c:pt idx="106">
                  <c:v>344431.48550000001</c:v>
                </c:pt>
                <c:pt idx="107">
                  <c:v>327343.54060000001</c:v>
                </c:pt>
                <c:pt idx="108">
                  <c:v>297009.81530000002</c:v>
                </c:pt>
                <c:pt idx="109">
                  <c:v>336378.7977</c:v>
                </c:pt>
                <c:pt idx="110">
                  <c:v>366597.84259999997</c:v>
                </c:pt>
                <c:pt idx="111">
                  <c:v>324011.16039999999</c:v>
                </c:pt>
                <c:pt idx="112">
                  <c:v>292233.22700000001</c:v>
                </c:pt>
                <c:pt idx="113">
                  <c:v>283072.70620000002</c:v>
                </c:pt>
                <c:pt idx="114">
                  <c:v>280731.21460000001</c:v>
                </c:pt>
                <c:pt idx="115">
                  <c:v>303526.82290000003</c:v>
                </c:pt>
                <c:pt idx="116">
                  <c:v>307038.32169999997</c:v>
                </c:pt>
                <c:pt idx="117">
                  <c:v>314568.29190000001</c:v>
                </c:pt>
                <c:pt idx="118">
                  <c:v>335678.1</c:v>
                </c:pt>
                <c:pt idx="119">
                  <c:v>353247.40529999998</c:v>
                </c:pt>
                <c:pt idx="120">
                  <c:v>330355.92690000002</c:v>
                </c:pt>
                <c:pt idx="121">
                  <c:v>354513.50300000003</c:v>
                </c:pt>
                <c:pt idx="122">
                  <c:v>403278.62819999998</c:v>
                </c:pt>
                <c:pt idx="123">
                  <c:v>317187.17790000001</c:v>
                </c:pt>
                <c:pt idx="124">
                  <c:v>308816.30989999999</c:v>
                </c:pt>
                <c:pt idx="125">
                  <c:v>289486.92320000002</c:v>
                </c:pt>
                <c:pt idx="126">
                  <c:v>314581.9682</c:v>
                </c:pt>
                <c:pt idx="127">
                  <c:v>385385.47930000001</c:v>
                </c:pt>
                <c:pt idx="128">
                  <c:v>372484.23080000002</c:v>
                </c:pt>
                <c:pt idx="129">
                  <c:v>401829.24560000002</c:v>
                </c:pt>
                <c:pt idx="130">
                  <c:v>441301.85220000002</c:v>
                </c:pt>
                <c:pt idx="131">
                  <c:v>455165.87190000003</c:v>
                </c:pt>
                <c:pt idx="132">
                  <c:v>382534.21399999998</c:v>
                </c:pt>
                <c:pt idx="133">
                  <c:v>364229.13410000002</c:v>
                </c:pt>
                <c:pt idx="134">
                  <c:v>267863.64069999999</c:v>
                </c:pt>
                <c:pt idx="135">
                  <c:v>452898.25679999997</c:v>
                </c:pt>
                <c:pt idx="136">
                  <c:v>379432.95819999999</c:v>
                </c:pt>
                <c:pt idx="137">
                  <c:v>351440.77720000001</c:v>
                </c:pt>
                <c:pt idx="138">
                  <c:v>352111.4376</c:v>
                </c:pt>
                <c:pt idx="139">
                  <c:v>374734.1678</c:v>
                </c:pt>
                <c:pt idx="140">
                  <c:v>312214.11940000003</c:v>
                </c:pt>
                <c:pt idx="141">
                  <c:v>387822.71659999999</c:v>
                </c:pt>
                <c:pt idx="142">
                  <c:v>407677.27309999999</c:v>
                </c:pt>
                <c:pt idx="143">
                  <c:v>392134.93449999997</c:v>
                </c:pt>
                <c:pt idx="144">
                  <c:v>366784.80450000003</c:v>
                </c:pt>
                <c:pt idx="145">
                  <c:v>384460.25260000001</c:v>
                </c:pt>
                <c:pt idx="146">
                  <c:v>379295.99959999998</c:v>
                </c:pt>
                <c:pt idx="147">
                  <c:v>293116.28000000003</c:v>
                </c:pt>
                <c:pt idx="148">
                  <c:v>306905.848</c:v>
                </c:pt>
                <c:pt idx="149">
                  <c:v>290201.37660000002</c:v>
                </c:pt>
                <c:pt idx="150">
                  <c:v>298132.45799999998</c:v>
                </c:pt>
                <c:pt idx="151">
                  <c:v>299954.41350000002</c:v>
                </c:pt>
                <c:pt idx="152">
                  <c:v>268265.8713</c:v>
                </c:pt>
                <c:pt idx="153">
                  <c:v>310581.86979999999</c:v>
                </c:pt>
                <c:pt idx="154">
                  <c:v>360473.92979999998</c:v>
                </c:pt>
                <c:pt idx="155">
                  <c:v>380669.44260000001</c:v>
                </c:pt>
                <c:pt idx="156">
                  <c:v>352069.61487584299</c:v>
                </c:pt>
                <c:pt idx="157">
                  <c:v>344174.71575738798</c:v>
                </c:pt>
                <c:pt idx="158">
                  <c:v>337717.53306580998</c:v>
                </c:pt>
                <c:pt idx="159">
                  <c:v>286609.33126300899</c:v>
                </c:pt>
                <c:pt idx="160">
                  <c:v>276278.40058766498</c:v>
                </c:pt>
                <c:pt idx="161">
                  <c:v>271417.79927990498</c:v>
                </c:pt>
                <c:pt idx="162">
                  <c:v>288284.250899698</c:v>
                </c:pt>
                <c:pt idx="163">
                  <c:v>298213.05170843401</c:v>
                </c:pt>
                <c:pt idx="164">
                  <c:v>288688.21048454498</c:v>
                </c:pt>
                <c:pt idx="165">
                  <c:v>306604.22719492798</c:v>
                </c:pt>
                <c:pt idx="166">
                  <c:v>310208.74618358398</c:v>
                </c:pt>
                <c:pt idx="167">
                  <c:v>325240.12512221298</c:v>
                </c:pt>
                <c:pt idx="168">
                  <c:v>303984.36131864699</c:v>
                </c:pt>
                <c:pt idx="169">
                  <c:v>302460.48013493902</c:v>
                </c:pt>
                <c:pt idx="170">
                  <c:v>301530.19235655601</c:v>
                </c:pt>
                <c:pt idx="171">
                  <c:v>255216.60386270401</c:v>
                </c:pt>
                <c:pt idx="172">
                  <c:v>249045.02796855199</c:v>
                </c:pt>
                <c:pt idx="173">
                  <c:v>247792.69099434101</c:v>
                </c:pt>
                <c:pt idx="174">
                  <c:v>267789.33279642498</c:v>
                </c:pt>
                <c:pt idx="175">
                  <c:v>280433.59169569198</c:v>
                </c:pt>
                <c:pt idx="176">
                  <c:v>273264.42607360898</c:v>
                </c:pt>
                <c:pt idx="177">
                  <c:v>293224.00499557302</c:v>
                </c:pt>
                <c:pt idx="178">
                  <c:v>298601.32602428901</c:v>
                </c:pt>
                <c:pt idx="179">
                  <c:v>315170.62098790199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88-4FED-9FC6-A28CD53C0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395408"/>
        <c:axId val="249395800"/>
      </c:lineChart>
      <c:catAx>
        <c:axId val="2493954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249395800"/>
        <c:crosses val="autoZero"/>
        <c:auto val="1"/>
        <c:lblAlgn val="ctr"/>
        <c:lblOffset val="100"/>
        <c:noMultiLvlLbl val="0"/>
      </c:catAx>
      <c:valAx>
        <c:axId val="249395800"/>
        <c:scaling>
          <c:orientation val="minMax"/>
        </c:scaling>
        <c:delete val="0"/>
        <c:axPos val="l"/>
        <c:majorGridlines/>
        <c:numFmt formatCode="_-* #,##0_-;\-* #,##0_-;_-* &quot;-&quot;??_-;_-@_-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249395408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b="1"/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 sz="1600">
          <a:latin typeface="TH SarabunPSK" panose="020B0500040200020003" pitchFamily="34" charset="-34"/>
          <a:cs typeface="TH SarabunPSK" panose="020B0500040200020003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407410467994362E-2"/>
          <c:y val="0.11586252394048706"/>
          <c:w val="0.85643603395152812"/>
          <c:h val="0.56937585321570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สป.กระป๋อง (โลก)</c:v>
                </c:pt>
              </c:strCache>
            </c:strRef>
          </c:tx>
          <c:spPr>
            <a:ln>
              <a:solidFill>
                <a:srgbClr val="0000CC"/>
              </a:solidFill>
            </a:ln>
          </c:spPr>
          <c:marker>
            <c:symbol val="none"/>
          </c:marker>
          <c:cat>
            <c:numRef>
              <c:f>Sheet1!$A$2:$A$61</c:f>
              <c:numCache>
                <c:formatCode>General</c:formatCode>
                <c:ptCount val="60"/>
                <c:pt idx="0">
                  <c:v>2548</c:v>
                </c:pt>
                <c:pt idx="4">
                  <c:v>2549</c:v>
                </c:pt>
                <c:pt idx="8">
                  <c:v>2550</c:v>
                </c:pt>
                <c:pt idx="12">
                  <c:v>2551</c:v>
                </c:pt>
                <c:pt idx="16">
                  <c:v>2552</c:v>
                </c:pt>
                <c:pt idx="20">
                  <c:v>2553</c:v>
                </c:pt>
                <c:pt idx="24">
                  <c:v>2554</c:v>
                </c:pt>
                <c:pt idx="28">
                  <c:v>2555</c:v>
                </c:pt>
                <c:pt idx="32">
                  <c:v>2556</c:v>
                </c:pt>
                <c:pt idx="36">
                  <c:v>2557</c:v>
                </c:pt>
                <c:pt idx="40">
                  <c:v>2558</c:v>
                </c:pt>
                <c:pt idx="44">
                  <c:v>2559</c:v>
                </c:pt>
                <c:pt idx="48">
                  <c:v>2560</c:v>
                </c:pt>
                <c:pt idx="52">
                  <c:v>2561</c:v>
                </c:pt>
                <c:pt idx="56">
                  <c:v>2562</c:v>
                </c:pt>
              </c:numCache>
            </c:numRef>
          </c:cat>
          <c:val>
            <c:numRef>
              <c:f>Sheet1!$B$2:$B$61</c:f>
              <c:numCache>
                <c:formatCode>#,##0</c:formatCode>
                <c:ptCount val="60"/>
                <c:pt idx="0">
                  <c:v>161891</c:v>
                </c:pt>
                <c:pt idx="1">
                  <c:v>203754</c:v>
                </c:pt>
                <c:pt idx="2">
                  <c:v>153746</c:v>
                </c:pt>
                <c:pt idx="3">
                  <c:v>192153</c:v>
                </c:pt>
                <c:pt idx="4">
                  <c:v>251015</c:v>
                </c:pt>
                <c:pt idx="5">
                  <c:v>267536</c:v>
                </c:pt>
                <c:pt idx="6">
                  <c:v>244658</c:v>
                </c:pt>
                <c:pt idx="7">
                  <c:v>267574</c:v>
                </c:pt>
                <c:pt idx="8">
                  <c:v>282085</c:v>
                </c:pt>
                <c:pt idx="9">
                  <c:v>290585</c:v>
                </c:pt>
                <c:pt idx="10">
                  <c:v>252756</c:v>
                </c:pt>
                <c:pt idx="11">
                  <c:v>303459</c:v>
                </c:pt>
                <c:pt idx="12">
                  <c:v>323598</c:v>
                </c:pt>
                <c:pt idx="13">
                  <c:v>421685</c:v>
                </c:pt>
                <c:pt idx="14">
                  <c:v>302385</c:v>
                </c:pt>
                <c:pt idx="15">
                  <c:v>318453</c:v>
                </c:pt>
                <c:pt idx="16">
                  <c:v>252036</c:v>
                </c:pt>
                <c:pt idx="17">
                  <c:v>283242</c:v>
                </c:pt>
                <c:pt idx="18">
                  <c:v>267969</c:v>
                </c:pt>
                <c:pt idx="19">
                  <c:v>267538</c:v>
                </c:pt>
                <c:pt idx="20">
                  <c:v>243256</c:v>
                </c:pt>
                <c:pt idx="21">
                  <c:v>265412</c:v>
                </c:pt>
                <c:pt idx="22">
                  <c:v>238427</c:v>
                </c:pt>
                <c:pt idx="23">
                  <c:v>281297</c:v>
                </c:pt>
                <c:pt idx="24">
                  <c:v>286080</c:v>
                </c:pt>
                <c:pt idx="25">
                  <c:v>334238</c:v>
                </c:pt>
                <c:pt idx="26">
                  <c:v>315590</c:v>
                </c:pt>
                <c:pt idx="27">
                  <c:v>310957</c:v>
                </c:pt>
                <c:pt idx="28">
                  <c:v>284038</c:v>
                </c:pt>
                <c:pt idx="29">
                  <c:v>310826</c:v>
                </c:pt>
                <c:pt idx="30">
                  <c:v>279650</c:v>
                </c:pt>
                <c:pt idx="31">
                  <c:v>301812</c:v>
                </c:pt>
                <c:pt idx="32">
                  <c:v>260857</c:v>
                </c:pt>
                <c:pt idx="33">
                  <c:v>284045</c:v>
                </c:pt>
                <c:pt idx="34">
                  <c:v>287609</c:v>
                </c:pt>
                <c:pt idx="35">
                  <c:v>274982</c:v>
                </c:pt>
                <c:pt idx="36">
                  <c:v>261375</c:v>
                </c:pt>
                <c:pt idx="37">
                  <c:v>302443</c:v>
                </c:pt>
                <c:pt idx="38">
                  <c:v>257542</c:v>
                </c:pt>
                <c:pt idx="39">
                  <c:v>250511</c:v>
                </c:pt>
                <c:pt idx="40">
                  <c:v>289129</c:v>
                </c:pt>
                <c:pt idx="41">
                  <c:v>305747</c:v>
                </c:pt>
                <c:pt idx="42">
                  <c:v>278597</c:v>
                </c:pt>
                <c:pt idx="43">
                  <c:v>282419</c:v>
                </c:pt>
                <c:pt idx="44">
                  <c:v>311532</c:v>
                </c:pt>
                <c:pt idx="45">
                  <c:v>298214</c:v>
                </c:pt>
                <c:pt idx="46">
                  <c:v>272196</c:v>
                </c:pt>
                <c:pt idx="47">
                  <c:v>286263</c:v>
                </c:pt>
                <c:pt idx="48">
                  <c:v>316449.50599999999</c:v>
                </c:pt>
                <c:pt idx="49">
                  <c:v>315013.87</c:v>
                </c:pt>
                <c:pt idx="50">
                  <c:v>289918.75900000002</c:v>
                </c:pt>
                <c:pt idx="51">
                  <c:v>265004.04700000002</c:v>
                </c:pt>
                <c:pt idx="52">
                  <c:v>274069.49599999998</c:v>
                </c:pt>
                <c:pt idx="53">
                  <c:v>279421.74900000001</c:v>
                </c:pt>
                <c:pt idx="54">
                  <c:v>260374.83799999999</c:v>
                </c:pt>
                <c:pt idx="55">
                  <c:v>219688.16200000001</c:v>
                </c:pt>
                <c:pt idx="56">
                  <c:v>142292.17600000001</c:v>
                </c:pt>
                <c:pt idx="57">
                  <c:v>148751.416</c:v>
                </c:pt>
                <c:pt idx="58">
                  <c:v>121905.183</c:v>
                </c:pt>
                <c:pt idx="59">
                  <c:v>102046.682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43-4A42-91BD-3813579F1E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สป.สด (โลก)</c:v>
                </c:pt>
              </c:strCache>
            </c:strRef>
          </c:tx>
          <c:spPr>
            <a:ln>
              <a:solidFill>
                <a:srgbClr val="FF0000"/>
              </a:solidFill>
              <a:prstDash val="sysDot"/>
            </a:ln>
          </c:spPr>
          <c:marker>
            <c:symbol val="none"/>
          </c:marker>
          <c:cat>
            <c:numRef>
              <c:f>Sheet1!$A$2:$A$61</c:f>
              <c:numCache>
                <c:formatCode>General</c:formatCode>
                <c:ptCount val="60"/>
                <c:pt idx="0">
                  <c:v>2548</c:v>
                </c:pt>
                <c:pt idx="4">
                  <c:v>2549</c:v>
                </c:pt>
                <c:pt idx="8">
                  <c:v>2550</c:v>
                </c:pt>
                <c:pt idx="12">
                  <c:v>2551</c:v>
                </c:pt>
                <c:pt idx="16">
                  <c:v>2552</c:v>
                </c:pt>
                <c:pt idx="20">
                  <c:v>2553</c:v>
                </c:pt>
                <c:pt idx="24">
                  <c:v>2554</c:v>
                </c:pt>
                <c:pt idx="28">
                  <c:v>2555</c:v>
                </c:pt>
                <c:pt idx="32">
                  <c:v>2556</c:v>
                </c:pt>
                <c:pt idx="36">
                  <c:v>2557</c:v>
                </c:pt>
                <c:pt idx="40">
                  <c:v>2558</c:v>
                </c:pt>
                <c:pt idx="44">
                  <c:v>2559</c:v>
                </c:pt>
                <c:pt idx="48">
                  <c:v>2560</c:v>
                </c:pt>
                <c:pt idx="52">
                  <c:v>2561</c:v>
                </c:pt>
                <c:pt idx="56">
                  <c:v>2562</c:v>
                </c:pt>
              </c:numCache>
            </c:numRef>
          </c:cat>
          <c:val>
            <c:numRef>
              <c:f>Sheet1!$C$2:$C$61</c:f>
              <c:numCache>
                <c:formatCode>#,##0</c:formatCode>
                <c:ptCount val="60"/>
                <c:pt idx="0">
                  <c:v>391344</c:v>
                </c:pt>
                <c:pt idx="1">
                  <c:v>565561</c:v>
                </c:pt>
                <c:pt idx="2">
                  <c:v>465504</c:v>
                </c:pt>
                <c:pt idx="3">
                  <c:v>545118</c:v>
                </c:pt>
                <c:pt idx="4">
                  <c:v>552885</c:v>
                </c:pt>
                <c:pt idx="5">
                  <c:v>624330</c:v>
                </c:pt>
                <c:pt idx="6">
                  <c:v>491599</c:v>
                </c:pt>
                <c:pt idx="7">
                  <c:v>626577</c:v>
                </c:pt>
                <c:pt idx="8">
                  <c:v>630836</c:v>
                </c:pt>
                <c:pt idx="9">
                  <c:v>769258</c:v>
                </c:pt>
                <c:pt idx="10">
                  <c:v>589927</c:v>
                </c:pt>
                <c:pt idx="11">
                  <c:v>747576</c:v>
                </c:pt>
                <c:pt idx="12">
                  <c:v>661142</c:v>
                </c:pt>
                <c:pt idx="13">
                  <c:v>849853</c:v>
                </c:pt>
                <c:pt idx="14">
                  <c:v>606239</c:v>
                </c:pt>
                <c:pt idx="15">
                  <c:v>698913</c:v>
                </c:pt>
                <c:pt idx="16">
                  <c:v>769199</c:v>
                </c:pt>
                <c:pt idx="17">
                  <c:v>824120</c:v>
                </c:pt>
                <c:pt idx="18">
                  <c:v>554362</c:v>
                </c:pt>
                <c:pt idx="19">
                  <c:v>730609</c:v>
                </c:pt>
                <c:pt idx="20">
                  <c:v>685560</c:v>
                </c:pt>
                <c:pt idx="21">
                  <c:v>821356</c:v>
                </c:pt>
                <c:pt idx="22">
                  <c:v>573257</c:v>
                </c:pt>
                <c:pt idx="23">
                  <c:v>691699</c:v>
                </c:pt>
                <c:pt idx="24">
                  <c:v>690194</c:v>
                </c:pt>
                <c:pt idx="25">
                  <c:v>911230</c:v>
                </c:pt>
                <c:pt idx="26">
                  <c:v>584645</c:v>
                </c:pt>
                <c:pt idx="27">
                  <c:v>773788</c:v>
                </c:pt>
                <c:pt idx="28">
                  <c:v>751175</c:v>
                </c:pt>
                <c:pt idx="29">
                  <c:v>863845</c:v>
                </c:pt>
                <c:pt idx="30">
                  <c:v>722200</c:v>
                </c:pt>
                <c:pt idx="31">
                  <c:v>820664</c:v>
                </c:pt>
                <c:pt idx="32">
                  <c:v>793940</c:v>
                </c:pt>
                <c:pt idx="33">
                  <c:v>868368</c:v>
                </c:pt>
                <c:pt idx="34">
                  <c:v>769991</c:v>
                </c:pt>
                <c:pt idx="35">
                  <c:v>859668</c:v>
                </c:pt>
                <c:pt idx="36">
                  <c:v>836153</c:v>
                </c:pt>
                <c:pt idx="37">
                  <c:v>958131</c:v>
                </c:pt>
                <c:pt idx="38">
                  <c:v>796205</c:v>
                </c:pt>
                <c:pt idx="39">
                  <c:v>848246</c:v>
                </c:pt>
                <c:pt idx="40">
                  <c:v>746045</c:v>
                </c:pt>
                <c:pt idx="41">
                  <c:v>851695</c:v>
                </c:pt>
                <c:pt idx="42">
                  <c:v>676741</c:v>
                </c:pt>
                <c:pt idx="43">
                  <c:v>788895</c:v>
                </c:pt>
                <c:pt idx="44">
                  <c:v>892258</c:v>
                </c:pt>
                <c:pt idx="45">
                  <c:v>958579</c:v>
                </c:pt>
                <c:pt idx="46">
                  <c:v>880599</c:v>
                </c:pt>
                <c:pt idx="47">
                  <c:v>914073</c:v>
                </c:pt>
                <c:pt idx="48">
                  <c:v>813896.81979999994</c:v>
                </c:pt>
                <c:pt idx="49">
                  <c:v>1026734.321</c:v>
                </c:pt>
                <c:pt idx="50">
                  <c:v>860721.65079999994</c:v>
                </c:pt>
                <c:pt idx="51">
                  <c:v>946525.61300000001</c:v>
                </c:pt>
                <c:pt idx="52">
                  <c:v>920665.24100000004</c:v>
                </c:pt>
                <c:pt idx="53">
                  <c:v>1082045.4790000001</c:v>
                </c:pt>
                <c:pt idx="54">
                  <c:v>907163.68799999997</c:v>
                </c:pt>
                <c:pt idx="55">
                  <c:v>965252.39899999998</c:v>
                </c:pt>
                <c:pt idx="56">
                  <c:v>810939.549</c:v>
                </c:pt>
                <c:pt idx="57">
                  <c:v>877930.66099999996</c:v>
                </c:pt>
                <c:pt idx="58">
                  <c:v>694190.47499999998</c:v>
                </c:pt>
                <c:pt idx="59">
                  <c:v>737148.50399999996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43-4A42-91BD-3813579F1E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น้ำสับปะรด (โลก)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cat>
            <c:numRef>
              <c:f>Sheet1!$A$2:$A$61</c:f>
              <c:numCache>
                <c:formatCode>General</c:formatCode>
                <c:ptCount val="60"/>
                <c:pt idx="0">
                  <c:v>2548</c:v>
                </c:pt>
                <c:pt idx="4">
                  <c:v>2549</c:v>
                </c:pt>
                <c:pt idx="8">
                  <c:v>2550</c:v>
                </c:pt>
                <c:pt idx="12">
                  <c:v>2551</c:v>
                </c:pt>
                <c:pt idx="16">
                  <c:v>2552</c:v>
                </c:pt>
                <c:pt idx="20">
                  <c:v>2553</c:v>
                </c:pt>
                <c:pt idx="24">
                  <c:v>2554</c:v>
                </c:pt>
                <c:pt idx="28">
                  <c:v>2555</c:v>
                </c:pt>
                <c:pt idx="32">
                  <c:v>2556</c:v>
                </c:pt>
                <c:pt idx="36">
                  <c:v>2557</c:v>
                </c:pt>
                <c:pt idx="40">
                  <c:v>2558</c:v>
                </c:pt>
                <c:pt idx="44">
                  <c:v>2559</c:v>
                </c:pt>
                <c:pt idx="48">
                  <c:v>2560</c:v>
                </c:pt>
                <c:pt idx="52">
                  <c:v>2561</c:v>
                </c:pt>
                <c:pt idx="56">
                  <c:v>2562</c:v>
                </c:pt>
              </c:numCache>
            </c:numRef>
          </c:cat>
          <c:val>
            <c:numRef>
              <c:f>Sheet1!$D$2:$D$61</c:f>
              <c:numCache>
                <c:formatCode>#,##0</c:formatCode>
                <c:ptCount val="60"/>
                <c:pt idx="0">
                  <c:v>55243</c:v>
                </c:pt>
                <c:pt idx="1">
                  <c:v>74991</c:v>
                </c:pt>
                <c:pt idx="2">
                  <c:v>58997</c:v>
                </c:pt>
                <c:pt idx="3">
                  <c:v>55743</c:v>
                </c:pt>
                <c:pt idx="4">
                  <c:v>68987</c:v>
                </c:pt>
                <c:pt idx="5">
                  <c:v>87620</c:v>
                </c:pt>
                <c:pt idx="6">
                  <c:v>97614</c:v>
                </c:pt>
                <c:pt idx="7">
                  <c:v>74774</c:v>
                </c:pt>
                <c:pt idx="8">
                  <c:v>96630</c:v>
                </c:pt>
                <c:pt idx="9">
                  <c:v>117782</c:v>
                </c:pt>
                <c:pt idx="10">
                  <c:v>101506</c:v>
                </c:pt>
                <c:pt idx="11">
                  <c:v>98235</c:v>
                </c:pt>
                <c:pt idx="12">
                  <c:v>105029</c:v>
                </c:pt>
                <c:pt idx="13">
                  <c:v>130270</c:v>
                </c:pt>
                <c:pt idx="14">
                  <c:v>98061</c:v>
                </c:pt>
                <c:pt idx="15">
                  <c:v>114236</c:v>
                </c:pt>
                <c:pt idx="16">
                  <c:v>108833</c:v>
                </c:pt>
                <c:pt idx="17">
                  <c:v>129318</c:v>
                </c:pt>
                <c:pt idx="18">
                  <c:v>111432</c:v>
                </c:pt>
                <c:pt idx="19">
                  <c:v>116503</c:v>
                </c:pt>
                <c:pt idx="20">
                  <c:v>109756</c:v>
                </c:pt>
                <c:pt idx="21">
                  <c:v>130605</c:v>
                </c:pt>
                <c:pt idx="22">
                  <c:v>108162</c:v>
                </c:pt>
                <c:pt idx="23">
                  <c:v>117349</c:v>
                </c:pt>
                <c:pt idx="24">
                  <c:v>110923</c:v>
                </c:pt>
                <c:pt idx="25">
                  <c:v>163777</c:v>
                </c:pt>
                <c:pt idx="26">
                  <c:v>125043</c:v>
                </c:pt>
                <c:pt idx="27">
                  <c:v>113590</c:v>
                </c:pt>
                <c:pt idx="28">
                  <c:v>121803</c:v>
                </c:pt>
                <c:pt idx="29">
                  <c:v>119615</c:v>
                </c:pt>
                <c:pt idx="30">
                  <c:v>120293</c:v>
                </c:pt>
                <c:pt idx="31">
                  <c:v>107781</c:v>
                </c:pt>
                <c:pt idx="32">
                  <c:v>110075</c:v>
                </c:pt>
                <c:pt idx="33">
                  <c:v>118522</c:v>
                </c:pt>
                <c:pt idx="34">
                  <c:v>110152</c:v>
                </c:pt>
                <c:pt idx="35">
                  <c:v>114107</c:v>
                </c:pt>
                <c:pt idx="36">
                  <c:v>101909</c:v>
                </c:pt>
                <c:pt idx="37">
                  <c:v>125402</c:v>
                </c:pt>
                <c:pt idx="38">
                  <c:v>110063</c:v>
                </c:pt>
                <c:pt idx="39">
                  <c:v>87446</c:v>
                </c:pt>
                <c:pt idx="40">
                  <c:v>102196</c:v>
                </c:pt>
                <c:pt idx="41">
                  <c:v>104690</c:v>
                </c:pt>
                <c:pt idx="42">
                  <c:v>108565</c:v>
                </c:pt>
                <c:pt idx="43">
                  <c:v>109918</c:v>
                </c:pt>
                <c:pt idx="44">
                  <c:v>168709</c:v>
                </c:pt>
                <c:pt idx="45">
                  <c:v>113813</c:v>
                </c:pt>
                <c:pt idx="46">
                  <c:v>101997</c:v>
                </c:pt>
                <c:pt idx="47">
                  <c:v>98664</c:v>
                </c:pt>
                <c:pt idx="48">
                  <c:v>94932.918999999994</c:v>
                </c:pt>
                <c:pt idx="49">
                  <c:v>106558.56079999999</c:v>
                </c:pt>
                <c:pt idx="50">
                  <c:v>132642.796</c:v>
                </c:pt>
                <c:pt idx="51">
                  <c:v>106110.51</c:v>
                </c:pt>
                <c:pt idx="52">
                  <c:v>98000.883000000002</c:v>
                </c:pt>
                <c:pt idx="53">
                  <c:v>97051.816999999995</c:v>
                </c:pt>
                <c:pt idx="54">
                  <c:v>105001.45600000001</c:v>
                </c:pt>
                <c:pt idx="55">
                  <c:v>96678.251999999993</c:v>
                </c:pt>
                <c:pt idx="56">
                  <c:v>60064.915999999997</c:v>
                </c:pt>
                <c:pt idx="57">
                  <c:v>66023.751000000004</c:v>
                </c:pt>
                <c:pt idx="58">
                  <c:v>52367.962</c:v>
                </c:pt>
                <c:pt idx="59">
                  <c:v>47468.906000000003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C43-4A42-91BD-3813579F1E6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สป.กระป๋อง (ไทย)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diamond"/>
            <c:size val="3"/>
          </c:marker>
          <c:cat>
            <c:numRef>
              <c:f>Sheet1!$A$2:$A$61</c:f>
              <c:numCache>
                <c:formatCode>General</c:formatCode>
                <c:ptCount val="60"/>
                <c:pt idx="0">
                  <c:v>2548</c:v>
                </c:pt>
                <c:pt idx="4">
                  <c:v>2549</c:v>
                </c:pt>
                <c:pt idx="8">
                  <c:v>2550</c:v>
                </c:pt>
                <c:pt idx="12">
                  <c:v>2551</c:v>
                </c:pt>
                <c:pt idx="16">
                  <c:v>2552</c:v>
                </c:pt>
                <c:pt idx="20">
                  <c:v>2553</c:v>
                </c:pt>
                <c:pt idx="24">
                  <c:v>2554</c:v>
                </c:pt>
                <c:pt idx="28">
                  <c:v>2555</c:v>
                </c:pt>
                <c:pt idx="32">
                  <c:v>2556</c:v>
                </c:pt>
                <c:pt idx="36">
                  <c:v>2557</c:v>
                </c:pt>
                <c:pt idx="40">
                  <c:v>2558</c:v>
                </c:pt>
                <c:pt idx="44">
                  <c:v>2559</c:v>
                </c:pt>
                <c:pt idx="48">
                  <c:v>2560</c:v>
                </c:pt>
                <c:pt idx="52">
                  <c:v>2561</c:v>
                </c:pt>
                <c:pt idx="56">
                  <c:v>2562</c:v>
                </c:pt>
              </c:numCache>
            </c:numRef>
          </c:cat>
          <c:val>
            <c:numRef>
              <c:f>Sheet1!$E$2:$E$61</c:f>
              <c:numCache>
                <c:formatCode>#,##0</c:formatCode>
                <c:ptCount val="60"/>
                <c:pt idx="0">
                  <c:v>112998</c:v>
                </c:pt>
                <c:pt idx="1">
                  <c:v>145694</c:v>
                </c:pt>
                <c:pt idx="2">
                  <c:v>110559</c:v>
                </c:pt>
                <c:pt idx="3">
                  <c:v>142416</c:v>
                </c:pt>
                <c:pt idx="4">
                  <c:v>156448</c:v>
                </c:pt>
                <c:pt idx="5">
                  <c:v>160094</c:v>
                </c:pt>
                <c:pt idx="6">
                  <c:v>138554</c:v>
                </c:pt>
                <c:pt idx="7">
                  <c:v>162403</c:v>
                </c:pt>
                <c:pt idx="8">
                  <c:v>163575</c:v>
                </c:pt>
                <c:pt idx="9">
                  <c:v>149489</c:v>
                </c:pt>
                <c:pt idx="10">
                  <c:v>96070</c:v>
                </c:pt>
                <c:pt idx="11">
                  <c:v>158913</c:v>
                </c:pt>
                <c:pt idx="12">
                  <c:v>169369</c:v>
                </c:pt>
                <c:pt idx="13">
                  <c:v>194363</c:v>
                </c:pt>
                <c:pt idx="14">
                  <c:v>110222</c:v>
                </c:pt>
                <c:pt idx="15">
                  <c:v>144553</c:v>
                </c:pt>
                <c:pt idx="16">
                  <c:v>120278</c:v>
                </c:pt>
                <c:pt idx="17">
                  <c:v>144088</c:v>
                </c:pt>
                <c:pt idx="18">
                  <c:v>111659</c:v>
                </c:pt>
                <c:pt idx="19">
                  <c:v>132904</c:v>
                </c:pt>
                <c:pt idx="20">
                  <c:v>134621</c:v>
                </c:pt>
                <c:pt idx="21">
                  <c:v>134984</c:v>
                </c:pt>
                <c:pt idx="22">
                  <c:v>104014</c:v>
                </c:pt>
                <c:pt idx="23">
                  <c:v>145355</c:v>
                </c:pt>
                <c:pt idx="24">
                  <c:v>166435</c:v>
                </c:pt>
                <c:pt idx="25">
                  <c:v>186382</c:v>
                </c:pt>
                <c:pt idx="26">
                  <c:v>145617</c:v>
                </c:pt>
                <c:pt idx="27">
                  <c:v>142750</c:v>
                </c:pt>
                <c:pt idx="28">
                  <c:v>148114</c:v>
                </c:pt>
                <c:pt idx="29">
                  <c:v>166892</c:v>
                </c:pt>
                <c:pt idx="30">
                  <c:v>122138</c:v>
                </c:pt>
                <c:pt idx="31">
                  <c:v>148970</c:v>
                </c:pt>
                <c:pt idx="32">
                  <c:v>149897</c:v>
                </c:pt>
                <c:pt idx="33">
                  <c:v>144893</c:v>
                </c:pt>
                <c:pt idx="34">
                  <c:v>128723</c:v>
                </c:pt>
                <c:pt idx="35">
                  <c:v>141462</c:v>
                </c:pt>
                <c:pt idx="36">
                  <c:v>146553</c:v>
                </c:pt>
                <c:pt idx="37">
                  <c:v>166985</c:v>
                </c:pt>
                <c:pt idx="38">
                  <c:v>116821</c:v>
                </c:pt>
                <c:pt idx="39">
                  <c:v>97800</c:v>
                </c:pt>
                <c:pt idx="40">
                  <c:v>125047</c:v>
                </c:pt>
                <c:pt idx="41">
                  <c:v>143934</c:v>
                </c:pt>
                <c:pt idx="42">
                  <c:v>98336</c:v>
                </c:pt>
                <c:pt idx="43">
                  <c:v>123533</c:v>
                </c:pt>
                <c:pt idx="44">
                  <c:v>156769</c:v>
                </c:pt>
                <c:pt idx="45">
                  <c:v>138340</c:v>
                </c:pt>
                <c:pt idx="46">
                  <c:v>83475</c:v>
                </c:pt>
                <c:pt idx="47">
                  <c:v>115890</c:v>
                </c:pt>
                <c:pt idx="48">
                  <c:v>153512.72</c:v>
                </c:pt>
                <c:pt idx="49">
                  <c:v>143382.72</c:v>
                </c:pt>
                <c:pt idx="50">
                  <c:v>117365.60799999999</c:v>
                </c:pt>
                <c:pt idx="51">
                  <c:v>120478.40700000001</c:v>
                </c:pt>
                <c:pt idx="52">
                  <c:v>124525.29</c:v>
                </c:pt>
                <c:pt idx="53">
                  <c:v>120657.42600000001</c:v>
                </c:pt>
                <c:pt idx="54">
                  <c:v>123035.251</c:v>
                </c:pt>
                <c:pt idx="55">
                  <c:v>109007.133</c:v>
                </c:pt>
                <c:pt idx="56">
                  <c:v>108944.71</c:v>
                </c:pt>
                <c:pt idx="57">
                  <c:v>114945.242</c:v>
                </c:pt>
                <c:pt idx="58">
                  <c:v>86044.504000000001</c:v>
                </c:pt>
                <c:pt idx="59">
                  <c:v>79740.744999999995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C43-4A42-91BD-3813579F1E6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น้ำสับปะรด (ไทย)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circle"/>
            <c:size val="3"/>
            <c:spPr>
              <a:solidFill>
                <a:srgbClr val="FF0000"/>
              </a:solidFill>
            </c:spPr>
          </c:marker>
          <c:cat>
            <c:numRef>
              <c:f>Sheet1!$A$2:$A$61</c:f>
              <c:numCache>
                <c:formatCode>General</c:formatCode>
                <c:ptCount val="60"/>
                <c:pt idx="0">
                  <c:v>2548</c:v>
                </c:pt>
                <c:pt idx="4">
                  <c:v>2549</c:v>
                </c:pt>
                <c:pt idx="8">
                  <c:v>2550</c:v>
                </c:pt>
                <c:pt idx="12">
                  <c:v>2551</c:v>
                </c:pt>
                <c:pt idx="16">
                  <c:v>2552</c:v>
                </c:pt>
                <c:pt idx="20">
                  <c:v>2553</c:v>
                </c:pt>
                <c:pt idx="24">
                  <c:v>2554</c:v>
                </c:pt>
                <c:pt idx="28">
                  <c:v>2555</c:v>
                </c:pt>
                <c:pt idx="32">
                  <c:v>2556</c:v>
                </c:pt>
                <c:pt idx="36">
                  <c:v>2557</c:v>
                </c:pt>
                <c:pt idx="40">
                  <c:v>2558</c:v>
                </c:pt>
                <c:pt idx="44">
                  <c:v>2559</c:v>
                </c:pt>
                <c:pt idx="48">
                  <c:v>2560</c:v>
                </c:pt>
                <c:pt idx="52">
                  <c:v>2561</c:v>
                </c:pt>
                <c:pt idx="56">
                  <c:v>2562</c:v>
                </c:pt>
              </c:numCache>
            </c:numRef>
          </c:cat>
          <c:val>
            <c:numRef>
              <c:f>Sheet1!$F$2:$F$61</c:f>
              <c:numCache>
                <c:formatCode>#,##0</c:formatCode>
                <c:ptCount val="60"/>
                <c:pt idx="0">
                  <c:v>28213</c:v>
                </c:pt>
                <c:pt idx="1">
                  <c:v>32566</c:v>
                </c:pt>
                <c:pt idx="2">
                  <c:v>24292</c:v>
                </c:pt>
                <c:pt idx="3">
                  <c:v>28782</c:v>
                </c:pt>
                <c:pt idx="4">
                  <c:v>38826</c:v>
                </c:pt>
                <c:pt idx="5">
                  <c:v>46920</c:v>
                </c:pt>
                <c:pt idx="6">
                  <c:v>57101</c:v>
                </c:pt>
                <c:pt idx="7">
                  <c:v>38269</c:v>
                </c:pt>
                <c:pt idx="8">
                  <c:v>35185</c:v>
                </c:pt>
                <c:pt idx="9">
                  <c:v>36484</c:v>
                </c:pt>
                <c:pt idx="10">
                  <c:v>26963</c:v>
                </c:pt>
                <c:pt idx="11">
                  <c:v>33967</c:v>
                </c:pt>
                <c:pt idx="12">
                  <c:v>36687</c:v>
                </c:pt>
                <c:pt idx="13">
                  <c:v>44823</c:v>
                </c:pt>
                <c:pt idx="14">
                  <c:v>20453</c:v>
                </c:pt>
                <c:pt idx="15">
                  <c:v>41520</c:v>
                </c:pt>
                <c:pt idx="16">
                  <c:v>36159</c:v>
                </c:pt>
                <c:pt idx="17">
                  <c:v>38390</c:v>
                </c:pt>
                <c:pt idx="18">
                  <c:v>24598</c:v>
                </c:pt>
                <c:pt idx="19">
                  <c:v>41357</c:v>
                </c:pt>
                <c:pt idx="20">
                  <c:v>43146</c:v>
                </c:pt>
                <c:pt idx="21">
                  <c:v>35126</c:v>
                </c:pt>
                <c:pt idx="22">
                  <c:v>20907</c:v>
                </c:pt>
                <c:pt idx="23">
                  <c:v>32138</c:v>
                </c:pt>
                <c:pt idx="24">
                  <c:v>36504</c:v>
                </c:pt>
                <c:pt idx="25">
                  <c:v>45999</c:v>
                </c:pt>
                <c:pt idx="26">
                  <c:v>27732</c:v>
                </c:pt>
                <c:pt idx="27">
                  <c:v>30434</c:v>
                </c:pt>
                <c:pt idx="28">
                  <c:v>32288</c:v>
                </c:pt>
                <c:pt idx="29">
                  <c:v>37159</c:v>
                </c:pt>
                <c:pt idx="30">
                  <c:v>32103</c:v>
                </c:pt>
                <c:pt idx="31">
                  <c:v>34775</c:v>
                </c:pt>
                <c:pt idx="32">
                  <c:v>36442</c:v>
                </c:pt>
                <c:pt idx="33">
                  <c:v>38090</c:v>
                </c:pt>
                <c:pt idx="34">
                  <c:v>33399</c:v>
                </c:pt>
                <c:pt idx="35">
                  <c:v>28922</c:v>
                </c:pt>
                <c:pt idx="36">
                  <c:v>29080</c:v>
                </c:pt>
                <c:pt idx="37">
                  <c:v>34010</c:v>
                </c:pt>
                <c:pt idx="38">
                  <c:v>23730</c:v>
                </c:pt>
                <c:pt idx="39">
                  <c:v>15707</c:v>
                </c:pt>
                <c:pt idx="40">
                  <c:v>21581</c:v>
                </c:pt>
                <c:pt idx="41">
                  <c:v>26144</c:v>
                </c:pt>
                <c:pt idx="42">
                  <c:v>14709</c:v>
                </c:pt>
                <c:pt idx="43">
                  <c:v>22895</c:v>
                </c:pt>
                <c:pt idx="44">
                  <c:v>28099</c:v>
                </c:pt>
                <c:pt idx="45">
                  <c:v>25193</c:v>
                </c:pt>
                <c:pt idx="46">
                  <c:v>16824</c:v>
                </c:pt>
                <c:pt idx="47">
                  <c:v>15054</c:v>
                </c:pt>
                <c:pt idx="48">
                  <c:v>22027.696</c:v>
                </c:pt>
                <c:pt idx="49">
                  <c:v>30221.304</c:v>
                </c:pt>
                <c:pt idx="50">
                  <c:v>27041.010999999999</c:v>
                </c:pt>
                <c:pt idx="51">
                  <c:v>25570.707999999999</c:v>
                </c:pt>
                <c:pt idx="52">
                  <c:v>32357.941999999999</c:v>
                </c:pt>
                <c:pt idx="53">
                  <c:v>29771.911</c:v>
                </c:pt>
                <c:pt idx="54">
                  <c:v>24006.991999999998</c:v>
                </c:pt>
                <c:pt idx="55">
                  <c:v>23710.112000000001</c:v>
                </c:pt>
                <c:pt idx="56">
                  <c:v>26355.35</c:v>
                </c:pt>
                <c:pt idx="57">
                  <c:v>22922.834999999999</c:v>
                </c:pt>
                <c:pt idx="58">
                  <c:v>19250.227999999999</c:v>
                </c:pt>
                <c:pt idx="59">
                  <c:v>13453.540999999999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C43-4A42-91BD-3813579F1E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396584"/>
        <c:axId val="249396976"/>
      </c:lineChart>
      <c:catAx>
        <c:axId val="249396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th-TH"/>
          </a:p>
        </c:txPr>
        <c:crossAx val="249396976"/>
        <c:crosses val="autoZero"/>
        <c:auto val="1"/>
        <c:lblAlgn val="ctr"/>
        <c:lblOffset val="100"/>
        <c:noMultiLvlLbl val="0"/>
      </c:catAx>
      <c:valAx>
        <c:axId val="249396976"/>
        <c:scaling>
          <c:orientation val="minMax"/>
        </c:scaling>
        <c:delete val="0"/>
        <c:axPos val="l"/>
        <c:majorGridlines>
          <c:spPr>
            <a:ln w="2540">
              <a:solidFill>
                <a:schemeClr val="bg1">
                  <a:lumMod val="85000"/>
                </a:schemeClr>
              </a:solidFill>
              <a:prstDash val="sysDot"/>
            </a:ln>
          </c:spPr>
        </c:majorGridlines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th-TH"/>
          </a:p>
        </c:txPr>
        <c:crossAx val="2493965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255589579080392"/>
          <c:y val="0.7926860866296439"/>
          <c:w val="0.81457567804024511"/>
          <c:h val="0.16382559472083011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 b="1"/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 sz="2000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Qex_2008</c:v>
                </c:pt>
              </c:strCache>
            </c:strRef>
          </c:tx>
          <c:spPr>
            <a:ln w="28575" cap="rnd">
              <a:solidFill>
                <a:srgbClr val="3333FF"/>
              </a:solidFill>
              <a:round/>
            </a:ln>
            <a:effectLst/>
          </c:spPr>
          <c:marker>
            <c:symbol val="none"/>
          </c:marker>
          <c:cat>
            <c:strRef>
              <c:f>Sheet3!$A$62:$A$205</c:f>
              <c:strCache>
                <c:ptCount val="144"/>
                <c:pt idx="0">
                  <c:v>2010m1</c:v>
                </c:pt>
                <c:pt idx="1">
                  <c:v>2010m2</c:v>
                </c:pt>
                <c:pt idx="2">
                  <c:v>2010m3</c:v>
                </c:pt>
                <c:pt idx="3">
                  <c:v>2010m4</c:v>
                </c:pt>
                <c:pt idx="4">
                  <c:v>2010m5</c:v>
                </c:pt>
                <c:pt idx="5">
                  <c:v>2010m6</c:v>
                </c:pt>
                <c:pt idx="6">
                  <c:v>2010m7</c:v>
                </c:pt>
                <c:pt idx="7">
                  <c:v>2010m8</c:v>
                </c:pt>
                <c:pt idx="8">
                  <c:v>2010m9</c:v>
                </c:pt>
                <c:pt idx="9">
                  <c:v>2010m10</c:v>
                </c:pt>
                <c:pt idx="10">
                  <c:v>2010m11</c:v>
                </c:pt>
                <c:pt idx="11">
                  <c:v>2010m12</c:v>
                </c:pt>
                <c:pt idx="12">
                  <c:v>2011m1</c:v>
                </c:pt>
                <c:pt idx="13">
                  <c:v>2011m2</c:v>
                </c:pt>
                <c:pt idx="14">
                  <c:v>2011m3</c:v>
                </c:pt>
                <c:pt idx="15">
                  <c:v>2011m4</c:v>
                </c:pt>
                <c:pt idx="16">
                  <c:v>2011m5</c:v>
                </c:pt>
                <c:pt idx="17">
                  <c:v>2011m6</c:v>
                </c:pt>
                <c:pt idx="18">
                  <c:v>2011m7</c:v>
                </c:pt>
                <c:pt idx="19">
                  <c:v>2011m8</c:v>
                </c:pt>
                <c:pt idx="20">
                  <c:v>2011m9</c:v>
                </c:pt>
                <c:pt idx="21">
                  <c:v>2011m10</c:v>
                </c:pt>
                <c:pt idx="22">
                  <c:v>2011m11</c:v>
                </c:pt>
                <c:pt idx="23">
                  <c:v>2011m12</c:v>
                </c:pt>
                <c:pt idx="24">
                  <c:v>2012m1</c:v>
                </c:pt>
                <c:pt idx="25">
                  <c:v>2012m2</c:v>
                </c:pt>
                <c:pt idx="26">
                  <c:v>2012m3</c:v>
                </c:pt>
                <c:pt idx="27">
                  <c:v>2012m4</c:v>
                </c:pt>
                <c:pt idx="28">
                  <c:v>2012m5</c:v>
                </c:pt>
                <c:pt idx="29">
                  <c:v>2012m6</c:v>
                </c:pt>
                <c:pt idx="30">
                  <c:v>2012m7</c:v>
                </c:pt>
                <c:pt idx="31">
                  <c:v>2012m8</c:v>
                </c:pt>
                <c:pt idx="32">
                  <c:v>2012m9</c:v>
                </c:pt>
                <c:pt idx="33">
                  <c:v>2012m10</c:v>
                </c:pt>
                <c:pt idx="34">
                  <c:v>2012m11</c:v>
                </c:pt>
                <c:pt idx="35">
                  <c:v>2012m12</c:v>
                </c:pt>
                <c:pt idx="36">
                  <c:v>2013m1</c:v>
                </c:pt>
                <c:pt idx="37">
                  <c:v>2013m2</c:v>
                </c:pt>
                <c:pt idx="38">
                  <c:v>2013m3</c:v>
                </c:pt>
                <c:pt idx="39">
                  <c:v>2013m4</c:v>
                </c:pt>
                <c:pt idx="40">
                  <c:v>2013m5</c:v>
                </c:pt>
                <c:pt idx="41">
                  <c:v>2013m6</c:v>
                </c:pt>
                <c:pt idx="42">
                  <c:v>2013m7</c:v>
                </c:pt>
                <c:pt idx="43">
                  <c:v>2013m8</c:v>
                </c:pt>
                <c:pt idx="44">
                  <c:v>2013m9</c:v>
                </c:pt>
                <c:pt idx="45">
                  <c:v>2013m10</c:v>
                </c:pt>
                <c:pt idx="46">
                  <c:v>2013m11</c:v>
                </c:pt>
                <c:pt idx="47">
                  <c:v>2013m12</c:v>
                </c:pt>
                <c:pt idx="48">
                  <c:v>2014m1</c:v>
                </c:pt>
                <c:pt idx="49">
                  <c:v>2014m2</c:v>
                </c:pt>
                <c:pt idx="50">
                  <c:v>2014m3</c:v>
                </c:pt>
                <c:pt idx="51">
                  <c:v>2014m4</c:v>
                </c:pt>
                <c:pt idx="52">
                  <c:v>2014m5</c:v>
                </c:pt>
                <c:pt idx="53">
                  <c:v>2014m6</c:v>
                </c:pt>
                <c:pt idx="54">
                  <c:v>2014m7</c:v>
                </c:pt>
                <c:pt idx="55">
                  <c:v>2014m8</c:v>
                </c:pt>
                <c:pt idx="56">
                  <c:v>2014m9</c:v>
                </c:pt>
                <c:pt idx="57">
                  <c:v>2014m10</c:v>
                </c:pt>
                <c:pt idx="58">
                  <c:v>2014m11</c:v>
                </c:pt>
                <c:pt idx="59">
                  <c:v>2014m12</c:v>
                </c:pt>
                <c:pt idx="60">
                  <c:v>2015m1</c:v>
                </c:pt>
                <c:pt idx="61">
                  <c:v>2015m2</c:v>
                </c:pt>
                <c:pt idx="62">
                  <c:v>2015m3</c:v>
                </c:pt>
                <c:pt idx="63">
                  <c:v>2015m4</c:v>
                </c:pt>
                <c:pt idx="64">
                  <c:v>2015m5</c:v>
                </c:pt>
                <c:pt idx="65">
                  <c:v>2015m6</c:v>
                </c:pt>
                <c:pt idx="66">
                  <c:v>2015m7</c:v>
                </c:pt>
                <c:pt idx="67">
                  <c:v>2015m8</c:v>
                </c:pt>
                <c:pt idx="68">
                  <c:v>2015m9</c:v>
                </c:pt>
                <c:pt idx="69">
                  <c:v>2015m10</c:v>
                </c:pt>
                <c:pt idx="70">
                  <c:v>2015m11</c:v>
                </c:pt>
                <c:pt idx="71">
                  <c:v>2015m12</c:v>
                </c:pt>
                <c:pt idx="72">
                  <c:v>2016m1</c:v>
                </c:pt>
                <c:pt idx="73">
                  <c:v>2016m2</c:v>
                </c:pt>
                <c:pt idx="74">
                  <c:v>2016m3</c:v>
                </c:pt>
                <c:pt idx="75">
                  <c:v>2016m4</c:v>
                </c:pt>
                <c:pt idx="76">
                  <c:v>2016m5</c:v>
                </c:pt>
                <c:pt idx="77">
                  <c:v>2016m6</c:v>
                </c:pt>
                <c:pt idx="78">
                  <c:v>2016m7</c:v>
                </c:pt>
                <c:pt idx="79">
                  <c:v>2016m8</c:v>
                </c:pt>
                <c:pt idx="80">
                  <c:v>2016m9</c:v>
                </c:pt>
                <c:pt idx="81">
                  <c:v>2016m10</c:v>
                </c:pt>
                <c:pt idx="82">
                  <c:v>2016m11</c:v>
                </c:pt>
                <c:pt idx="83">
                  <c:v>2016m12</c:v>
                </c:pt>
                <c:pt idx="84">
                  <c:v>2017m1</c:v>
                </c:pt>
                <c:pt idx="85">
                  <c:v>2017m2</c:v>
                </c:pt>
                <c:pt idx="86">
                  <c:v>2017m3</c:v>
                </c:pt>
                <c:pt idx="87">
                  <c:v>2017m4</c:v>
                </c:pt>
                <c:pt idx="88">
                  <c:v>2017m5</c:v>
                </c:pt>
                <c:pt idx="89">
                  <c:v>2017m6</c:v>
                </c:pt>
                <c:pt idx="90">
                  <c:v>2017m7</c:v>
                </c:pt>
                <c:pt idx="91">
                  <c:v>2017m8</c:v>
                </c:pt>
                <c:pt idx="92">
                  <c:v>2017m9</c:v>
                </c:pt>
                <c:pt idx="93">
                  <c:v>2017m10</c:v>
                </c:pt>
                <c:pt idx="94">
                  <c:v>2017m11</c:v>
                </c:pt>
                <c:pt idx="95">
                  <c:v>2017m12</c:v>
                </c:pt>
                <c:pt idx="96">
                  <c:v>2018m1</c:v>
                </c:pt>
                <c:pt idx="97">
                  <c:v>2018m2</c:v>
                </c:pt>
                <c:pt idx="98">
                  <c:v>2018m3</c:v>
                </c:pt>
                <c:pt idx="99">
                  <c:v>2018m4</c:v>
                </c:pt>
                <c:pt idx="100">
                  <c:v>2018m5</c:v>
                </c:pt>
                <c:pt idx="101">
                  <c:v>2018m6</c:v>
                </c:pt>
                <c:pt idx="102">
                  <c:v>2018m7</c:v>
                </c:pt>
                <c:pt idx="103">
                  <c:v>2018m8</c:v>
                </c:pt>
                <c:pt idx="104">
                  <c:v>2018m9</c:v>
                </c:pt>
                <c:pt idx="105">
                  <c:v>2018m10</c:v>
                </c:pt>
                <c:pt idx="106">
                  <c:v>2018m11</c:v>
                </c:pt>
                <c:pt idx="107">
                  <c:v>2018m12</c:v>
                </c:pt>
                <c:pt idx="108">
                  <c:v>2019m1</c:v>
                </c:pt>
                <c:pt idx="109">
                  <c:v>2019m2</c:v>
                </c:pt>
                <c:pt idx="110">
                  <c:v>2019m3</c:v>
                </c:pt>
                <c:pt idx="111">
                  <c:v>2019m4</c:v>
                </c:pt>
                <c:pt idx="112">
                  <c:v>2019m5</c:v>
                </c:pt>
                <c:pt idx="113">
                  <c:v>2019m6</c:v>
                </c:pt>
                <c:pt idx="114">
                  <c:v>2019m7</c:v>
                </c:pt>
                <c:pt idx="115">
                  <c:v>2019m8</c:v>
                </c:pt>
                <c:pt idx="116">
                  <c:v>2019m9</c:v>
                </c:pt>
                <c:pt idx="117">
                  <c:v>2019m10</c:v>
                </c:pt>
                <c:pt idx="118">
                  <c:v>2019m11</c:v>
                </c:pt>
                <c:pt idx="119">
                  <c:v>2019m12</c:v>
                </c:pt>
                <c:pt idx="120">
                  <c:v>2020m1</c:v>
                </c:pt>
                <c:pt idx="121">
                  <c:v>2020m2</c:v>
                </c:pt>
                <c:pt idx="122">
                  <c:v>2020m3</c:v>
                </c:pt>
                <c:pt idx="123">
                  <c:v>2020m4</c:v>
                </c:pt>
                <c:pt idx="124">
                  <c:v>2020m5</c:v>
                </c:pt>
                <c:pt idx="125">
                  <c:v>2020m6</c:v>
                </c:pt>
                <c:pt idx="126">
                  <c:v>2020m7</c:v>
                </c:pt>
                <c:pt idx="127">
                  <c:v>2020m8</c:v>
                </c:pt>
                <c:pt idx="128">
                  <c:v>2020m9</c:v>
                </c:pt>
                <c:pt idx="129">
                  <c:v>2020m10</c:v>
                </c:pt>
                <c:pt idx="130">
                  <c:v>2020m11</c:v>
                </c:pt>
                <c:pt idx="131">
                  <c:v>2020m12</c:v>
                </c:pt>
                <c:pt idx="132">
                  <c:v>2021m1</c:v>
                </c:pt>
                <c:pt idx="133">
                  <c:v>2021m2</c:v>
                </c:pt>
                <c:pt idx="134">
                  <c:v>2021m3</c:v>
                </c:pt>
                <c:pt idx="135">
                  <c:v>2021m4</c:v>
                </c:pt>
                <c:pt idx="136">
                  <c:v>2021m5</c:v>
                </c:pt>
                <c:pt idx="137">
                  <c:v>2021m6</c:v>
                </c:pt>
                <c:pt idx="138">
                  <c:v>2021m7</c:v>
                </c:pt>
                <c:pt idx="139">
                  <c:v>2021m8</c:v>
                </c:pt>
                <c:pt idx="140">
                  <c:v>2021m9</c:v>
                </c:pt>
                <c:pt idx="141">
                  <c:v>2021m10</c:v>
                </c:pt>
                <c:pt idx="142">
                  <c:v>2021m11</c:v>
                </c:pt>
                <c:pt idx="143">
                  <c:v>2021m12</c:v>
                </c:pt>
              </c:strCache>
            </c:strRef>
          </c:cat>
          <c:val>
            <c:numRef>
              <c:f>Sheet3!$B$62:$B$205</c:f>
              <c:numCache>
                <c:formatCode>General</c:formatCode>
                <c:ptCount val="144"/>
                <c:pt idx="0">
                  <c:v>43538.563999999998</c:v>
                </c:pt>
                <c:pt idx="1">
                  <c:v>42299.723999999995</c:v>
                </c:pt>
                <c:pt idx="2">
                  <c:v>48782.884000000013</c:v>
                </c:pt>
                <c:pt idx="3">
                  <c:v>41734.031999999999</c:v>
                </c:pt>
                <c:pt idx="4">
                  <c:v>43735.840000000011</c:v>
                </c:pt>
                <c:pt idx="5">
                  <c:v>49513.912000000011</c:v>
                </c:pt>
                <c:pt idx="6">
                  <c:v>42304.135999999999</c:v>
                </c:pt>
                <c:pt idx="7">
                  <c:v>31548.544000000005</c:v>
                </c:pt>
                <c:pt idx="8">
                  <c:v>30161.168000000001</c:v>
                </c:pt>
                <c:pt idx="9">
                  <c:v>37146.932000000001</c:v>
                </c:pt>
                <c:pt idx="10">
                  <c:v>48963.667999999998</c:v>
                </c:pt>
                <c:pt idx="11">
                  <c:v>59244.631999999998</c:v>
                </c:pt>
                <c:pt idx="12">
                  <c:v>52615.108</c:v>
                </c:pt>
                <c:pt idx="13">
                  <c:v>53771.052000000003</c:v>
                </c:pt>
                <c:pt idx="14">
                  <c:v>60049.191999999995</c:v>
                </c:pt>
                <c:pt idx="15">
                  <c:v>53037.24</c:v>
                </c:pt>
                <c:pt idx="16">
                  <c:v>66734.92</c:v>
                </c:pt>
                <c:pt idx="17">
                  <c:v>66610.031999999992</c:v>
                </c:pt>
                <c:pt idx="18">
                  <c:v>55542.82</c:v>
                </c:pt>
                <c:pt idx="19">
                  <c:v>46798.663999999997</c:v>
                </c:pt>
                <c:pt idx="20">
                  <c:v>43275.716</c:v>
                </c:pt>
                <c:pt idx="21">
                  <c:v>43189.336000000003</c:v>
                </c:pt>
                <c:pt idx="22">
                  <c:v>45309.735999999997</c:v>
                </c:pt>
                <c:pt idx="23">
                  <c:v>54251.135999999999</c:v>
                </c:pt>
                <c:pt idx="24">
                  <c:v>48747.103999999999</c:v>
                </c:pt>
                <c:pt idx="25">
                  <c:v>48442.735999999997</c:v>
                </c:pt>
                <c:pt idx="26">
                  <c:v>50923.735999999997</c:v>
                </c:pt>
                <c:pt idx="27">
                  <c:v>44850.152000000002</c:v>
                </c:pt>
                <c:pt idx="28">
                  <c:v>58311.191999999995</c:v>
                </c:pt>
                <c:pt idx="29">
                  <c:v>63730.248</c:v>
                </c:pt>
                <c:pt idx="30">
                  <c:v>54086.956000000013</c:v>
                </c:pt>
                <c:pt idx="31">
                  <c:v>36759.995999999999</c:v>
                </c:pt>
                <c:pt idx="32">
                  <c:v>31290.725999999999</c:v>
                </c:pt>
                <c:pt idx="33">
                  <c:v>45252.716</c:v>
                </c:pt>
                <c:pt idx="34">
                  <c:v>52194.184000000001</c:v>
                </c:pt>
                <c:pt idx="35">
                  <c:v>51523.112000000001</c:v>
                </c:pt>
                <c:pt idx="36">
                  <c:v>53217.771999999997</c:v>
                </c:pt>
                <c:pt idx="37">
                  <c:v>47254.703999999998</c:v>
                </c:pt>
                <c:pt idx="38">
                  <c:v>49424.348000000013</c:v>
                </c:pt>
                <c:pt idx="39">
                  <c:v>47801.203999999998</c:v>
                </c:pt>
                <c:pt idx="40">
                  <c:v>46570.691999999995</c:v>
                </c:pt>
                <c:pt idx="41">
                  <c:v>50520.808000000012</c:v>
                </c:pt>
                <c:pt idx="42">
                  <c:v>52527.372000000003</c:v>
                </c:pt>
                <c:pt idx="43">
                  <c:v>42116.02</c:v>
                </c:pt>
                <c:pt idx="44">
                  <c:v>34079.968000000001</c:v>
                </c:pt>
                <c:pt idx="45">
                  <c:v>43521.352000000021</c:v>
                </c:pt>
                <c:pt idx="46">
                  <c:v>46231.691999999995</c:v>
                </c:pt>
                <c:pt idx="47">
                  <c:v>51708.623999999996</c:v>
                </c:pt>
                <c:pt idx="48">
                  <c:v>48184.289999999994</c:v>
                </c:pt>
                <c:pt idx="49">
                  <c:v>49169.440000000002</c:v>
                </c:pt>
                <c:pt idx="50">
                  <c:v>49199.67</c:v>
                </c:pt>
                <c:pt idx="51">
                  <c:v>61177.340000000011</c:v>
                </c:pt>
                <c:pt idx="52">
                  <c:v>47976.219999999994</c:v>
                </c:pt>
                <c:pt idx="53">
                  <c:v>57831.380000000012</c:v>
                </c:pt>
                <c:pt idx="54">
                  <c:v>54735.46</c:v>
                </c:pt>
                <c:pt idx="55">
                  <c:v>34934.42</c:v>
                </c:pt>
                <c:pt idx="56">
                  <c:v>27151.07</c:v>
                </c:pt>
                <c:pt idx="57">
                  <c:v>28602.85</c:v>
                </c:pt>
                <c:pt idx="58">
                  <c:v>28071.64</c:v>
                </c:pt>
                <c:pt idx="59">
                  <c:v>41125.340000000011</c:v>
                </c:pt>
                <c:pt idx="60">
                  <c:v>39649.189999999995</c:v>
                </c:pt>
                <c:pt idx="61">
                  <c:v>38942.94</c:v>
                </c:pt>
                <c:pt idx="62">
                  <c:v>46455.25</c:v>
                </c:pt>
                <c:pt idx="63">
                  <c:v>46578.14</c:v>
                </c:pt>
                <c:pt idx="64">
                  <c:v>44450.3</c:v>
                </c:pt>
                <c:pt idx="65">
                  <c:v>52905.43</c:v>
                </c:pt>
                <c:pt idx="66">
                  <c:v>48791.75</c:v>
                </c:pt>
                <c:pt idx="67">
                  <c:v>28699.08</c:v>
                </c:pt>
                <c:pt idx="68">
                  <c:v>20845.64</c:v>
                </c:pt>
                <c:pt idx="69">
                  <c:v>31810.959999999992</c:v>
                </c:pt>
                <c:pt idx="70">
                  <c:v>41828.080000000002</c:v>
                </c:pt>
                <c:pt idx="71">
                  <c:v>49893.97</c:v>
                </c:pt>
                <c:pt idx="72">
                  <c:v>49210.384000000013</c:v>
                </c:pt>
                <c:pt idx="73">
                  <c:v>49353.380000000012</c:v>
                </c:pt>
                <c:pt idx="74">
                  <c:v>58205.5</c:v>
                </c:pt>
                <c:pt idx="75">
                  <c:v>45206.25</c:v>
                </c:pt>
                <c:pt idx="76">
                  <c:v>45180.57</c:v>
                </c:pt>
                <c:pt idx="77">
                  <c:v>47952.880000000012</c:v>
                </c:pt>
                <c:pt idx="78">
                  <c:v>38299.599999999999</c:v>
                </c:pt>
                <c:pt idx="79">
                  <c:v>27939.87</c:v>
                </c:pt>
                <c:pt idx="80">
                  <c:v>17235.78000000001</c:v>
                </c:pt>
                <c:pt idx="81">
                  <c:v>18946.89</c:v>
                </c:pt>
                <c:pt idx="82">
                  <c:v>41410.78</c:v>
                </c:pt>
                <c:pt idx="83">
                  <c:v>55532.01</c:v>
                </c:pt>
                <c:pt idx="84">
                  <c:v>49722.18</c:v>
                </c:pt>
                <c:pt idx="85">
                  <c:v>52936.159999999996</c:v>
                </c:pt>
                <c:pt idx="86">
                  <c:v>50854.380000000012</c:v>
                </c:pt>
                <c:pt idx="87">
                  <c:v>42140.42</c:v>
                </c:pt>
                <c:pt idx="88">
                  <c:v>53510.689999999995</c:v>
                </c:pt>
                <c:pt idx="89">
                  <c:v>47731.61</c:v>
                </c:pt>
                <c:pt idx="90">
                  <c:v>50276.65</c:v>
                </c:pt>
                <c:pt idx="91">
                  <c:v>37802.810000000012</c:v>
                </c:pt>
                <c:pt idx="92">
                  <c:v>29286.149999999991</c:v>
                </c:pt>
                <c:pt idx="93">
                  <c:v>36946.759999999995</c:v>
                </c:pt>
                <c:pt idx="94">
                  <c:v>39675.07</c:v>
                </c:pt>
                <c:pt idx="95">
                  <c:v>43856.58</c:v>
                </c:pt>
                <c:pt idx="96">
                  <c:v>42820.229999999996</c:v>
                </c:pt>
                <c:pt idx="97">
                  <c:v>41380.550000000003</c:v>
                </c:pt>
                <c:pt idx="98">
                  <c:v>40324.51</c:v>
                </c:pt>
                <c:pt idx="99">
                  <c:v>33055.129999999997</c:v>
                </c:pt>
                <c:pt idx="100">
                  <c:v>41221.920000000006</c:v>
                </c:pt>
                <c:pt idx="101">
                  <c:v>46380.380000000012</c:v>
                </c:pt>
                <c:pt idx="102">
                  <c:v>43409.03</c:v>
                </c:pt>
                <c:pt idx="103">
                  <c:v>45146.67</c:v>
                </c:pt>
                <c:pt idx="104">
                  <c:v>34479.550000000003</c:v>
                </c:pt>
                <c:pt idx="105">
                  <c:v>37591.53</c:v>
                </c:pt>
                <c:pt idx="106">
                  <c:v>34330.14</c:v>
                </c:pt>
                <c:pt idx="107">
                  <c:v>37085.47</c:v>
                </c:pt>
                <c:pt idx="108">
                  <c:v>36752.090000000004</c:v>
                </c:pt>
                <c:pt idx="109">
                  <c:v>35606.719999999994</c:v>
                </c:pt>
                <c:pt idx="110">
                  <c:v>36585.905000000006</c:v>
                </c:pt>
                <c:pt idx="111">
                  <c:v>34847.440000000002</c:v>
                </c:pt>
                <c:pt idx="112">
                  <c:v>41736.699999999997</c:v>
                </c:pt>
                <c:pt idx="113">
                  <c:v>38361.11</c:v>
                </c:pt>
                <c:pt idx="114">
                  <c:v>38339.83</c:v>
                </c:pt>
                <c:pt idx="115">
                  <c:v>24750.94000000001</c:v>
                </c:pt>
                <c:pt idx="116">
                  <c:v>22953.73</c:v>
                </c:pt>
                <c:pt idx="117">
                  <c:v>21001.18</c:v>
                </c:pt>
                <c:pt idx="118">
                  <c:v>24733.16</c:v>
                </c:pt>
                <c:pt idx="119">
                  <c:v>34006.400000000001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DF-4115-B605-CA8046465EE7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Qex_2009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Sheet3!$A$62:$A$205</c:f>
              <c:strCache>
                <c:ptCount val="144"/>
                <c:pt idx="0">
                  <c:v>2010m1</c:v>
                </c:pt>
                <c:pt idx="1">
                  <c:v>2010m2</c:v>
                </c:pt>
                <c:pt idx="2">
                  <c:v>2010m3</c:v>
                </c:pt>
                <c:pt idx="3">
                  <c:v>2010m4</c:v>
                </c:pt>
                <c:pt idx="4">
                  <c:v>2010m5</c:v>
                </c:pt>
                <c:pt idx="5">
                  <c:v>2010m6</c:v>
                </c:pt>
                <c:pt idx="6">
                  <c:v>2010m7</c:v>
                </c:pt>
                <c:pt idx="7">
                  <c:v>2010m8</c:v>
                </c:pt>
                <c:pt idx="8">
                  <c:v>2010m9</c:v>
                </c:pt>
                <c:pt idx="9">
                  <c:v>2010m10</c:v>
                </c:pt>
                <c:pt idx="10">
                  <c:v>2010m11</c:v>
                </c:pt>
                <c:pt idx="11">
                  <c:v>2010m12</c:v>
                </c:pt>
                <c:pt idx="12">
                  <c:v>2011m1</c:v>
                </c:pt>
                <c:pt idx="13">
                  <c:v>2011m2</c:v>
                </c:pt>
                <c:pt idx="14">
                  <c:v>2011m3</c:v>
                </c:pt>
                <c:pt idx="15">
                  <c:v>2011m4</c:v>
                </c:pt>
                <c:pt idx="16">
                  <c:v>2011m5</c:v>
                </c:pt>
                <c:pt idx="17">
                  <c:v>2011m6</c:v>
                </c:pt>
                <c:pt idx="18">
                  <c:v>2011m7</c:v>
                </c:pt>
                <c:pt idx="19">
                  <c:v>2011m8</c:v>
                </c:pt>
                <c:pt idx="20">
                  <c:v>2011m9</c:v>
                </c:pt>
                <c:pt idx="21">
                  <c:v>2011m10</c:v>
                </c:pt>
                <c:pt idx="22">
                  <c:v>2011m11</c:v>
                </c:pt>
                <c:pt idx="23">
                  <c:v>2011m12</c:v>
                </c:pt>
                <c:pt idx="24">
                  <c:v>2012m1</c:v>
                </c:pt>
                <c:pt idx="25">
                  <c:v>2012m2</c:v>
                </c:pt>
                <c:pt idx="26">
                  <c:v>2012m3</c:v>
                </c:pt>
                <c:pt idx="27">
                  <c:v>2012m4</c:v>
                </c:pt>
                <c:pt idx="28">
                  <c:v>2012m5</c:v>
                </c:pt>
                <c:pt idx="29">
                  <c:v>2012m6</c:v>
                </c:pt>
                <c:pt idx="30">
                  <c:v>2012m7</c:v>
                </c:pt>
                <c:pt idx="31">
                  <c:v>2012m8</c:v>
                </c:pt>
                <c:pt idx="32">
                  <c:v>2012m9</c:v>
                </c:pt>
                <c:pt idx="33">
                  <c:v>2012m10</c:v>
                </c:pt>
                <c:pt idx="34">
                  <c:v>2012m11</c:v>
                </c:pt>
                <c:pt idx="35">
                  <c:v>2012m12</c:v>
                </c:pt>
                <c:pt idx="36">
                  <c:v>2013m1</c:v>
                </c:pt>
                <c:pt idx="37">
                  <c:v>2013m2</c:v>
                </c:pt>
                <c:pt idx="38">
                  <c:v>2013m3</c:v>
                </c:pt>
                <c:pt idx="39">
                  <c:v>2013m4</c:v>
                </c:pt>
                <c:pt idx="40">
                  <c:v>2013m5</c:v>
                </c:pt>
                <c:pt idx="41">
                  <c:v>2013m6</c:v>
                </c:pt>
                <c:pt idx="42">
                  <c:v>2013m7</c:v>
                </c:pt>
                <c:pt idx="43">
                  <c:v>2013m8</c:v>
                </c:pt>
                <c:pt idx="44">
                  <c:v>2013m9</c:v>
                </c:pt>
                <c:pt idx="45">
                  <c:v>2013m10</c:v>
                </c:pt>
                <c:pt idx="46">
                  <c:v>2013m11</c:v>
                </c:pt>
                <c:pt idx="47">
                  <c:v>2013m12</c:v>
                </c:pt>
                <c:pt idx="48">
                  <c:v>2014m1</c:v>
                </c:pt>
                <c:pt idx="49">
                  <c:v>2014m2</c:v>
                </c:pt>
                <c:pt idx="50">
                  <c:v>2014m3</c:v>
                </c:pt>
                <c:pt idx="51">
                  <c:v>2014m4</c:v>
                </c:pt>
                <c:pt idx="52">
                  <c:v>2014m5</c:v>
                </c:pt>
                <c:pt idx="53">
                  <c:v>2014m6</c:v>
                </c:pt>
                <c:pt idx="54">
                  <c:v>2014m7</c:v>
                </c:pt>
                <c:pt idx="55">
                  <c:v>2014m8</c:v>
                </c:pt>
                <c:pt idx="56">
                  <c:v>2014m9</c:v>
                </c:pt>
                <c:pt idx="57">
                  <c:v>2014m10</c:v>
                </c:pt>
                <c:pt idx="58">
                  <c:v>2014m11</c:v>
                </c:pt>
                <c:pt idx="59">
                  <c:v>2014m12</c:v>
                </c:pt>
                <c:pt idx="60">
                  <c:v>2015m1</c:v>
                </c:pt>
                <c:pt idx="61">
                  <c:v>2015m2</c:v>
                </c:pt>
                <c:pt idx="62">
                  <c:v>2015m3</c:v>
                </c:pt>
                <c:pt idx="63">
                  <c:v>2015m4</c:v>
                </c:pt>
                <c:pt idx="64">
                  <c:v>2015m5</c:v>
                </c:pt>
                <c:pt idx="65">
                  <c:v>2015m6</c:v>
                </c:pt>
                <c:pt idx="66">
                  <c:v>2015m7</c:v>
                </c:pt>
                <c:pt idx="67">
                  <c:v>2015m8</c:v>
                </c:pt>
                <c:pt idx="68">
                  <c:v>2015m9</c:v>
                </c:pt>
                <c:pt idx="69">
                  <c:v>2015m10</c:v>
                </c:pt>
                <c:pt idx="70">
                  <c:v>2015m11</c:v>
                </c:pt>
                <c:pt idx="71">
                  <c:v>2015m12</c:v>
                </c:pt>
                <c:pt idx="72">
                  <c:v>2016m1</c:v>
                </c:pt>
                <c:pt idx="73">
                  <c:v>2016m2</c:v>
                </c:pt>
                <c:pt idx="74">
                  <c:v>2016m3</c:v>
                </c:pt>
                <c:pt idx="75">
                  <c:v>2016m4</c:v>
                </c:pt>
                <c:pt idx="76">
                  <c:v>2016m5</c:v>
                </c:pt>
                <c:pt idx="77">
                  <c:v>2016m6</c:v>
                </c:pt>
                <c:pt idx="78">
                  <c:v>2016m7</c:v>
                </c:pt>
                <c:pt idx="79">
                  <c:v>2016m8</c:v>
                </c:pt>
                <c:pt idx="80">
                  <c:v>2016m9</c:v>
                </c:pt>
                <c:pt idx="81">
                  <c:v>2016m10</c:v>
                </c:pt>
                <c:pt idx="82">
                  <c:v>2016m11</c:v>
                </c:pt>
                <c:pt idx="83">
                  <c:v>2016m12</c:v>
                </c:pt>
                <c:pt idx="84">
                  <c:v>2017m1</c:v>
                </c:pt>
                <c:pt idx="85">
                  <c:v>2017m2</c:v>
                </c:pt>
                <c:pt idx="86">
                  <c:v>2017m3</c:v>
                </c:pt>
                <c:pt idx="87">
                  <c:v>2017m4</c:v>
                </c:pt>
                <c:pt idx="88">
                  <c:v>2017m5</c:v>
                </c:pt>
                <c:pt idx="89">
                  <c:v>2017m6</c:v>
                </c:pt>
                <c:pt idx="90">
                  <c:v>2017m7</c:v>
                </c:pt>
                <c:pt idx="91">
                  <c:v>2017m8</c:v>
                </c:pt>
                <c:pt idx="92">
                  <c:v>2017m9</c:v>
                </c:pt>
                <c:pt idx="93">
                  <c:v>2017m10</c:v>
                </c:pt>
                <c:pt idx="94">
                  <c:v>2017m11</c:v>
                </c:pt>
                <c:pt idx="95">
                  <c:v>2017m12</c:v>
                </c:pt>
                <c:pt idx="96">
                  <c:v>2018m1</c:v>
                </c:pt>
                <c:pt idx="97">
                  <c:v>2018m2</c:v>
                </c:pt>
                <c:pt idx="98">
                  <c:v>2018m3</c:v>
                </c:pt>
                <c:pt idx="99">
                  <c:v>2018m4</c:v>
                </c:pt>
                <c:pt idx="100">
                  <c:v>2018m5</c:v>
                </c:pt>
                <c:pt idx="101">
                  <c:v>2018m6</c:v>
                </c:pt>
                <c:pt idx="102">
                  <c:v>2018m7</c:v>
                </c:pt>
                <c:pt idx="103">
                  <c:v>2018m8</c:v>
                </c:pt>
                <c:pt idx="104">
                  <c:v>2018m9</c:v>
                </c:pt>
                <c:pt idx="105">
                  <c:v>2018m10</c:v>
                </c:pt>
                <c:pt idx="106">
                  <c:v>2018m11</c:v>
                </c:pt>
                <c:pt idx="107">
                  <c:v>2018m12</c:v>
                </c:pt>
                <c:pt idx="108">
                  <c:v>2019m1</c:v>
                </c:pt>
                <c:pt idx="109">
                  <c:v>2019m2</c:v>
                </c:pt>
                <c:pt idx="110">
                  <c:v>2019m3</c:v>
                </c:pt>
                <c:pt idx="111">
                  <c:v>2019m4</c:v>
                </c:pt>
                <c:pt idx="112">
                  <c:v>2019m5</c:v>
                </c:pt>
                <c:pt idx="113">
                  <c:v>2019m6</c:v>
                </c:pt>
                <c:pt idx="114">
                  <c:v>2019m7</c:v>
                </c:pt>
                <c:pt idx="115">
                  <c:v>2019m8</c:v>
                </c:pt>
                <c:pt idx="116">
                  <c:v>2019m9</c:v>
                </c:pt>
                <c:pt idx="117">
                  <c:v>2019m10</c:v>
                </c:pt>
                <c:pt idx="118">
                  <c:v>2019m11</c:v>
                </c:pt>
                <c:pt idx="119">
                  <c:v>2019m12</c:v>
                </c:pt>
                <c:pt idx="120">
                  <c:v>2020m1</c:v>
                </c:pt>
                <c:pt idx="121">
                  <c:v>2020m2</c:v>
                </c:pt>
                <c:pt idx="122">
                  <c:v>2020m3</c:v>
                </c:pt>
                <c:pt idx="123">
                  <c:v>2020m4</c:v>
                </c:pt>
                <c:pt idx="124">
                  <c:v>2020m5</c:v>
                </c:pt>
                <c:pt idx="125">
                  <c:v>2020m6</c:v>
                </c:pt>
                <c:pt idx="126">
                  <c:v>2020m7</c:v>
                </c:pt>
                <c:pt idx="127">
                  <c:v>2020m8</c:v>
                </c:pt>
                <c:pt idx="128">
                  <c:v>2020m9</c:v>
                </c:pt>
                <c:pt idx="129">
                  <c:v>2020m10</c:v>
                </c:pt>
                <c:pt idx="130">
                  <c:v>2020m11</c:v>
                </c:pt>
                <c:pt idx="131">
                  <c:v>2020m12</c:v>
                </c:pt>
                <c:pt idx="132">
                  <c:v>2021m1</c:v>
                </c:pt>
                <c:pt idx="133">
                  <c:v>2021m2</c:v>
                </c:pt>
                <c:pt idx="134">
                  <c:v>2021m3</c:v>
                </c:pt>
                <c:pt idx="135">
                  <c:v>2021m4</c:v>
                </c:pt>
                <c:pt idx="136">
                  <c:v>2021m5</c:v>
                </c:pt>
                <c:pt idx="137">
                  <c:v>2021m6</c:v>
                </c:pt>
                <c:pt idx="138">
                  <c:v>2021m7</c:v>
                </c:pt>
                <c:pt idx="139">
                  <c:v>2021m8</c:v>
                </c:pt>
                <c:pt idx="140">
                  <c:v>2021m9</c:v>
                </c:pt>
                <c:pt idx="141">
                  <c:v>2021m10</c:v>
                </c:pt>
                <c:pt idx="142">
                  <c:v>2021m11</c:v>
                </c:pt>
                <c:pt idx="143">
                  <c:v>2021m12</c:v>
                </c:pt>
              </c:strCache>
            </c:strRef>
          </c:cat>
          <c:val>
            <c:numRef>
              <c:f>Sheet3!$C$62:$C$205</c:f>
              <c:numCache>
                <c:formatCode>General</c:formatCode>
                <c:ptCount val="144"/>
                <c:pt idx="0">
                  <c:v>13192.575000000001</c:v>
                </c:pt>
                <c:pt idx="1">
                  <c:v>12522.365999999989</c:v>
                </c:pt>
                <c:pt idx="2">
                  <c:v>17430.707999999999</c:v>
                </c:pt>
                <c:pt idx="3">
                  <c:v>13047.686</c:v>
                </c:pt>
                <c:pt idx="4">
                  <c:v>12084.79</c:v>
                </c:pt>
                <c:pt idx="5">
                  <c:v>9993.4649999999911</c:v>
                </c:pt>
                <c:pt idx="6">
                  <c:v>8259.0310000000009</c:v>
                </c:pt>
                <c:pt idx="7">
                  <c:v>5595.2660000000014</c:v>
                </c:pt>
                <c:pt idx="8">
                  <c:v>7052.732</c:v>
                </c:pt>
                <c:pt idx="9">
                  <c:v>7208.4520000000002</c:v>
                </c:pt>
                <c:pt idx="10">
                  <c:v>10701.991</c:v>
                </c:pt>
                <c:pt idx="11">
                  <c:v>14227.184999999994</c:v>
                </c:pt>
                <c:pt idx="12">
                  <c:v>11744.007</c:v>
                </c:pt>
                <c:pt idx="13">
                  <c:v>10859.924999999994</c:v>
                </c:pt>
                <c:pt idx="14">
                  <c:v>13899.837</c:v>
                </c:pt>
                <c:pt idx="15">
                  <c:v>13691.128000000002</c:v>
                </c:pt>
                <c:pt idx="16">
                  <c:v>16002.28</c:v>
                </c:pt>
                <c:pt idx="17">
                  <c:v>16305.374</c:v>
                </c:pt>
                <c:pt idx="18">
                  <c:v>11755.048000000004</c:v>
                </c:pt>
                <c:pt idx="19">
                  <c:v>8693.6049999999941</c:v>
                </c:pt>
                <c:pt idx="20">
                  <c:v>7283.5479999999998</c:v>
                </c:pt>
                <c:pt idx="21">
                  <c:v>6945.08</c:v>
                </c:pt>
                <c:pt idx="22">
                  <c:v>13555.968000000001</c:v>
                </c:pt>
                <c:pt idx="23">
                  <c:v>9933.25</c:v>
                </c:pt>
                <c:pt idx="24">
                  <c:v>9442.3439999999937</c:v>
                </c:pt>
                <c:pt idx="25">
                  <c:v>13258.2</c:v>
                </c:pt>
                <c:pt idx="26">
                  <c:v>9587.7360000000008</c:v>
                </c:pt>
                <c:pt idx="27">
                  <c:v>10653.290999999994</c:v>
                </c:pt>
                <c:pt idx="28">
                  <c:v>14592.725</c:v>
                </c:pt>
                <c:pt idx="29">
                  <c:v>11912.656999999988</c:v>
                </c:pt>
                <c:pt idx="30">
                  <c:v>12434.941000000004</c:v>
                </c:pt>
                <c:pt idx="31">
                  <c:v>10866.087</c:v>
                </c:pt>
                <c:pt idx="32">
                  <c:v>8801.7950000000001</c:v>
                </c:pt>
                <c:pt idx="33">
                  <c:v>12252.754999999994</c:v>
                </c:pt>
                <c:pt idx="34">
                  <c:v>10686.215</c:v>
                </c:pt>
                <c:pt idx="35">
                  <c:v>11836.344999999994</c:v>
                </c:pt>
                <c:pt idx="36">
                  <c:v>10222.76</c:v>
                </c:pt>
                <c:pt idx="37">
                  <c:v>11925.112999999994</c:v>
                </c:pt>
                <c:pt idx="38">
                  <c:v>14293.925999999989</c:v>
                </c:pt>
                <c:pt idx="39">
                  <c:v>11675.115</c:v>
                </c:pt>
                <c:pt idx="40">
                  <c:v>13358.782999999994</c:v>
                </c:pt>
                <c:pt idx="41">
                  <c:v>13056.355999999987</c:v>
                </c:pt>
                <c:pt idx="42">
                  <c:v>13358.633000000005</c:v>
                </c:pt>
                <c:pt idx="43">
                  <c:v>11293.539000000002</c:v>
                </c:pt>
                <c:pt idx="44">
                  <c:v>8746.991</c:v>
                </c:pt>
                <c:pt idx="45">
                  <c:v>10335.548000000004</c:v>
                </c:pt>
                <c:pt idx="46">
                  <c:v>9315.4140000000007</c:v>
                </c:pt>
                <c:pt idx="47">
                  <c:v>9271.2279999999937</c:v>
                </c:pt>
                <c:pt idx="48">
                  <c:v>9831.4879999999885</c:v>
                </c:pt>
                <c:pt idx="49">
                  <c:v>10002.276</c:v>
                </c:pt>
                <c:pt idx="50">
                  <c:v>9246.1769999999888</c:v>
                </c:pt>
                <c:pt idx="51">
                  <c:v>9392.92</c:v>
                </c:pt>
                <c:pt idx="52">
                  <c:v>11500.785</c:v>
                </c:pt>
                <c:pt idx="53">
                  <c:v>13116.203000000005</c:v>
                </c:pt>
                <c:pt idx="54">
                  <c:v>12665.222000000005</c:v>
                </c:pt>
                <c:pt idx="55">
                  <c:v>6634.3280000000004</c:v>
                </c:pt>
                <c:pt idx="56">
                  <c:v>4430.835</c:v>
                </c:pt>
                <c:pt idx="57">
                  <c:v>4176.8600000000024</c:v>
                </c:pt>
                <c:pt idx="58">
                  <c:v>5113.7359999999999</c:v>
                </c:pt>
                <c:pt idx="59">
                  <c:v>6416.3590000000004</c:v>
                </c:pt>
                <c:pt idx="60">
                  <c:v>6077.2490000000007</c:v>
                </c:pt>
                <c:pt idx="61">
                  <c:v>6479.04</c:v>
                </c:pt>
                <c:pt idx="62">
                  <c:v>9024.6970000000001</c:v>
                </c:pt>
                <c:pt idx="63">
                  <c:v>8784.7810000000009</c:v>
                </c:pt>
                <c:pt idx="64">
                  <c:v>8137.5070000000005</c:v>
                </c:pt>
                <c:pt idx="65">
                  <c:v>9221.5249999999942</c:v>
                </c:pt>
                <c:pt idx="66">
                  <c:v>8071.21</c:v>
                </c:pt>
                <c:pt idx="67">
                  <c:v>3682.5360000000001</c:v>
                </c:pt>
                <c:pt idx="68">
                  <c:v>2955.5110000000013</c:v>
                </c:pt>
                <c:pt idx="69">
                  <c:v>5660.2940000000008</c:v>
                </c:pt>
                <c:pt idx="70">
                  <c:v>7749.9620000000004</c:v>
                </c:pt>
                <c:pt idx="71">
                  <c:v>9484.436999999989</c:v>
                </c:pt>
                <c:pt idx="72">
                  <c:v>9527.5349999999944</c:v>
                </c:pt>
                <c:pt idx="73">
                  <c:v>8358.107</c:v>
                </c:pt>
                <c:pt idx="74">
                  <c:v>10213.531000000004</c:v>
                </c:pt>
                <c:pt idx="75">
                  <c:v>7332.4759999999997</c:v>
                </c:pt>
                <c:pt idx="76">
                  <c:v>9033.2029999999941</c:v>
                </c:pt>
                <c:pt idx="77">
                  <c:v>8826.9079999999885</c:v>
                </c:pt>
                <c:pt idx="78">
                  <c:v>7331.53</c:v>
                </c:pt>
                <c:pt idx="79">
                  <c:v>5553.6890000000003</c:v>
                </c:pt>
                <c:pt idx="80">
                  <c:v>3938.56</c:v>
                </c:pt>
                <c:pt idx="81">
                  <c:v>3996.2750000000001</c:v>
                </c:pt>
                <c:pt idx="82">
                  <c:v>5381.2910000000002</c:v>
                </c:pt>
                <c:pt idx="83">
                  <c:v>5676.8180000000002</c:v>
                </c:pt>
                <c:pt idx="84">
                  <c:v>5633.5450000000001</c:v>
                </c:pt>
                <c:pt idx="85">
                  <c:v>8130.2050000000008</c:v>
                </c:pt>
                <c:pt idx="86">
                  <c:v>8263.9449999999943</c:v>
                </c:pt>
                <c:pt idx="87">
                  <c:v>6354.3660000000027</c:v>
                </c:pt>
                <c:pt idx="88">
                  <c:v>10595.278</c:v>
                </c:pt>
                <c:pt idx="89">
                  <c:v>13271.661</c:v>
                </c:pt>
                <c:pt idx="90">
                  <c:v>10411.674999999994</c:v>
                </c:pt>
                <c:pt idx="91">
                  <c:v>9712.4849999999933</c:v>
                </c:pt>
                <c:pt idx="92">
                  <c:v>6916.8510000000024</c:v>
                </c:pt>
                <c:pt idx="93">
                  <c:v>7032.2359999999999</c:v>
                </c:pt>
                <c:pt idx="94">
                  <c:v>8093.3360000000002</c:v>
                </c:pt>
                <c:pt idx="95">
                  <c:v>10445.136</c:v>
                </c:pt>
                <c:pt idx="96">
                  <c:v>9898.3959999999897</c:v>
                </c:pt>
                <c:pt idx="97">
                  <c:v>11636.333000000002</c:v>
                </c:pt>
                <c:pt idx="98">
                  <c:v>10823.213000000005</c:v>
                </c:pt>
                <c:pt idx="99">
                  <c:v>8557.0930000000008</c:v>
                </c:pt>
                <c:pt idx="100">
                  <c:v>10251.093999999994</c:v>
                </c:pt>
                <c:pt idx="101">
                  <c:v>10963.724000000006</c:v>
                </c:pt>
                <c:pt idx="102">
                  <c:v>9819.8789999999917</c:v>
                </c:pt>
                <c:pt idx="103">
                  <c:v>8432.2369999999937</c:v>
                </c:pt>
                <c:pt idx="104">
                  <c:v>5754.8760000000002</c:v>
                </c:pt>
                <c:pt idx="105">
                  <c:v>8599.148999999994</c:v>
                </c:pt>
                <c:pt idx="106">
                  <c:v>7109.51</c:v>
                </c:pt>
                <c:pt idx="107">
                  <c:v>8001.4529999999995</c:v>
                </c:pt>
                <c:pt idx="108">
                  <c:v>10486.576999999988</c:v>
                </c:pt>
                <c:pt idx="109">
                  <c:v>7043.3030000000008</c:v>
                </c:pt>
                <c:pt idx="110">
                  <c:v>8825.4699999999884</c:v>
                </c:pt>
                <c:pt idx="111">
                  <c:v>8007.1390000000001</c:v>
                </c:pt>
                <c:pt idx="112">
                  <c:v>7607.8620000000028</c:v>
                </c:pt>
                <c:pt idx="113">
                  <c:v>7307.8339999999998</c:v>
                </c:pt>
                <c:pt idx="114">
                  <c:v>7434.0920000000024</c:v>
                </c:pt>
                <c:pt idx="115">
                  <c:v>6447.7709999999997</c:v>
                </c:pt>
                <c:pt idx="116">
                  <c:v>5368.3650000000025</c:v>
                </c:pt>
                <c:pt idx="117">
                  <c:v>4694.5250000000024</c:v>
                </c:pt>
                <c:pt idx="118">
                  <c:v>4718.8110000000024</c:v>
                </c:pt>
                <c:pt idx="119">
                  <c:v>4040.2049999999986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DF-4115-B605-CA8046465EE7}"/>
            </c:ext>
          </c:extLst>
        </c:ser>
        <c:ser>
          <c:idx val="2"/>
          <c:order val="2"/>
          <c:tx>
            <c:strRef>
              <c:f>Sheet3!$D$1</c:f>
              <c:strCache>
                <c:ptCount val="1"/>
                <c:pt idx="0">
                  <c:v>Qex_2008f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Sheet3!$A$62:$A$205</c:f>
              <c:strCache>
                <c:ptCount val="144"/>
                <c:pt idx="0">
                  <c:v>2010m1</c:v>
                </c:pt>
                <c:pt idx="1">
                  <c:v>2010m2</c:v>
                </c:pt>
                <c:pt idx="2">
                  <c:v>2010m3</c:v>
                </c:pt>
                <c:pt idx="3">
                  <c:v>2010m4</c:v>
                </c:pt>
                <c:pt idx="4">
                  <c:v>2010m5</c:v>
                </c:pt>
                <c:pt idx="5">
                  <c:v>2010m6</c:v>
                </c:pt>
                <c:pt idx="6">
                  <c:v>2010m7</c:v>
                </c:pt>
                <c:pt idx="7">
                  <c:v>2010m8</c:v>
                </c:pt>
                <c:pt idx="8">
                  <c:v>2010m9</c:v>
                </c:pt>
                <c:pt idx="9">
                  <c:v>2010m10</c:v>
                </c:pt>
                <c:pt idx="10">
                  <c:v>2010m11</c:v>
                </c:pt>
                <c:pt idx="11">
                  <c:v>2010m12</c:v>
                </c:pt>
                <c:pt idx="12">
                  <c:v>2011m1</c:v>
                </c:pt>
                <c:pt idx="13">
                  <c:v>2011m2</c:v>
                </c:pt>
                <c:pt idx="14">
                  <c:v>2011m3</c:v>
                </c:pt>
                <c:pt idx="15">
                  <c:v>2011m4</c:v>
                </c:pt>
                <c:pt idx="16">
                  <c:v>2011m5</c:v>
                </c:pt>
                <c:pt idx="17">
                  <c:v>2011m6</c:v>
                </c:pt>
                <c:pt idx="18">
                  <c:v>2011m7</c:v>
                </c:pt>
                <c:pt idx="19">
                  <c:v>2011m8</c:v>
                </c:pt>
                <c:pt idx="20">
                  <c:v>2011m9</c:v>
                </c:pt>
                <c:pt idx="21">
                  <c:v>2011m10</c:v>
                </c:pt>
                <c:pt idx="22">
                  <c:v>2011m11</c:v>
                </c:pt>
                <c:pt idx="23">
                  <c:v>2011m12</c:v>
                </c:pt>
                <c:pt idx="24">
                  <c:v>2012m1</c:v>
                </c:pt>
                <c:pt idx="25">
                  <c:v>2012m2</c:v>
                </c:pt>
                <c:pt idx="26">
                  <c:v>2012m3</c:v>
                </c:pt>
                <c:pt idx="27">
                  <c:v>2012m4</c:v>
                </c:pt>
                <c:pt idx="28">
                  <c:v>2012m5</c:v>
                </c:pt>
                <c:pt idx="29">
                  <c:v>2012m6</c:v>
                </c:pt>
                <c:pt idx="30">
                  <c:v>2012m7</c:v>
                </c:pt>
                <c:pt idx="31">
                  <c:v>2012m8</c:v>
                </c:pt>
                <c:pt idx="32">
                  <c:v>2012m9</c:v>
                </c:pt>
                <c:pt idx="33">
                  <c:v>2012m10</c:v>
                </c:pt>
                <c:pt idx="34">
                  <c:v>2012m11</c:v>
                </c:pt>
                <c:pt idx="35">
                  <c:v>2012m12</c:v>
                </c:pt>
                <c:pt idx="36">
                  <c:v>2013m1</c:v>
                </c:pt>
                <c:pt idx="37">
                  <c:v>2013m2</c:v>
                </c:pt>
                <c:pt idx="38">
                  <c:v>2013m3</c:v>
                </c:pt>
                <c:pt idx="39">
                  <c:v>2013m4</c:v>
                </c:pt>
                <c:pt idx="40">
                  <c:v>2013m5</c:v>
                </c:pt>
                <c:pt idx="41">
                  <c:v>2013m6</c:v>
                </c:pt>
                <c:pt idx="42">
                  <c:v>2013m7</c:v>
                </c:pt>
                <c:pt idx="43">
                  <c:v>2013m8</c:v>
                </c:pt>
                <c:pt idx="44">
                  <c:v>2013m9</c:v>
                </c:pt>
                <c:pt idx="45">
                  <c:v>2013m10</c:v>
                </c:pt>
                <c:pt idx="46">
                  <c:v>2013m11</c:v>
                </c:pt>
                <c:pt idx="47">
                  <c:v>2013m12</c:v>
                </c:pt>
                <c:pt idx="48">
                  <c:v>2014m1</c:v>
                </c:pt>
                <c:pt idx="49">
                  <c:v>2014m2</c:v>
                </c:pt>
                <c:pt idx="50">
                  <c:v>2014m3</c:v>
                </c:pt>
                <c:pt idx="51">
                  <c:v>2014m4</c:v>
                </c:pt>
                <c:pt idx="52">
                  <c:v>2014m5</c:v>
                </c:pt>
                <c:pt idx="53">
                  <c:v>2014m6</c:v>
                </c:pt>
                <c:pt idx="54">
                  <c:v>2014m7</c:v>
                </c:pt>
                <c:pt idx="55">
                  <c:v>2014m8</c:v>
                </c:pt>
                <c:pt idx="56">
                  <c:v>2014m9</c:v>
                </c:pt>
                <c:pt idx="57">
                  <c:v>2014m10</c:v>
                </c:pt>
                <c:pt idx="58">
                  <c:v>2014m11</c:v>
                </c:pt>
                <c:pt idx="59">
                  <c:v>2014m12</c:v>
                </c:pt>
                <c:pt idx="60">
                  <c:v>2015m1</c:v>
                </c:pt>
                <c:pt idx="61">
                  <c:v>2015m2</c:v>
                </c:pt>
                <c:pt idx="62">
                  <c:v>2015m3</c:v>
                </c:pt>
                <c:pt idx="63">
                  <c:v>2015m4</c:v>
                </c:pt>
                <c:pt idx="64">
                  <c:v>2015m5</c:v>
                </c:pt>
                <c:pt idx="65">
                  <c:v>2015m6</c:v>
                </c:pt>
                <c:pt idx="66">
                  <c:v>2015m7</c:v>
                </c:pt>
                <c:pt idx="67">
                  <c:v>2015m8</c:v>
                </c:pt>
                <c:pt idx="68">
                  <c:v>2015m9</c:v>
                </c:pt>
                <c:pt idx="69">
                  <c:v>2015m10</c:v>
                </c:pt>
                <c:pt idx="70">
                  <c:v>2015m11</c:v>
                </c:pt>
                <c:pt idx="71">
                  <c:v>2015m12</c:v>
                </c:pt>
                <c:pt idx="72">
                  <c:v>2016m1</c:v>
                </c:pt>
                <c:pt idx="73">
                  <c:v>2016m2</c:v>
                </c:pt>
                <c:pt idx="74">
                  <c:v>2016m3</c:v>
                </c:pt>
                <c:pt idx="75">
                  <c:v>2016m4</c:v>
                </c:pt>
                <c:pt idx="76">
                  <c:v>2016m5</c:v>
                </c:pt>
                <c:pt idx="77">
                  <c:v>2016m6</c:v>
                </c:pt>
                <c:pt idx="78">
                  <c:v>2016m7</c:v>
                </c:pt>
                <c:pt idx="79">
                  <c:v>2016m8</c:v>
                </c:pt>
                <c:pt idx="80">
                  <c:v>2016m9</c:v>
                </c:pt>
                <c:pt idx="81">
                  <c:v>2016m10</c:v>
                </c:pt>
                <c:pt idx="82">
                  <c:v>2016m11</c:v>
                </c:pt>
                <c:pt idx="83">
                  <c:v>2016m12</c:v>
                </c:pt>
                <c:pt idx="84">
                  <c:v>2017m1</c:v>
                </c:pt>
                <c:pt idx="85">
                  <c:v>2017m2</c:v>
                </c:pt>
                <c:pt idx="86">
                  <c:v>2017m3</c:v>
                </c:pt>
                <c:pt idx="87">
                  <c:v>2017m4</c:v>
                </c:pt>
                <c:pt idx="88">
                  <c:v>2017m5</c:v>
                </c:pt>
                <c:pt idx="89">
                  <c:v>2017m6</c:v>
                </c:pt>
                <c:pt idx="90">
                  <c:v>2017m7</c:v>
                </c:pt>
                <c:pt idx="91">
                  <c:v>2017m8</c:v>
                </c:pt>
                <c:pt idx="92">
                  <c:v>2017m9</c:v>
                </c:pt>
                <c:pt idx="93">
                  <c:v>2017m10</c:v>
                </c:pt>
                <c:pt idx="94">
                  <c:v>2017m11</c:v>
                </c:pt>
                <c:pt idx="95">
                  <c:v>2017m12</c:v>
                </c:pt>
                <c:pt idx="96">
                  <c:v>2018m1</c:v>
                </c:pt>
                <c:pt idx="97">
                  <c:v>2018m2</c:v>
                </c:pt>
                <c:pt idx="98">
                  <c:v>2018m3</c:v>
                </c:pt>
                <c:pt idx="99">
                  <c:v>2018m4</c:v>
                </c:pt>
                <c:pt idx="100">
                  <c:v>2018m5</c:v>
                </c:pt>
                <c:pt idx="101">
                  <c:v>2018m6</c:v>
                </c:pt>
                <c:pt idx="102">
                  <c:v>2018m7</c:v>
                </c:pt>
                <c:pt idx="103">
                  <c:v>2018m8</c:v>
                </c:pt>
                <c:pt idx="104">
                  <c:v>2018m9</c:v>
                </c:pt>
                <c:pt idx="105">
                  <c:v>2018m10</c:v>
                </c:pt>
                <c:pt idx="106">
                  <c:v>2018m11</c:v>
                </c:pt>
                <c:pt idx="107">
                  <c:v>2018m12</c:v>
                </c:pt>
                <c:pt idx="108">
                  <c:v>2019m1</c:v>
                </c:pt>
                <c:pt idx="109">
                  <c:v>2019m2</c:v>
                </c:pt>
                <c:pt idx="110">
                  <c:v>2019m3</c:v>
                </c:pt>
                <c:pt idx="111">
                  <c:v>2019m4</c:v>
                </c:pt>
                <c:pt idx="112">
                  <c:v>2019m5</c:v>
                </c:pt>
                <c:pt idx="113">
                  <c:v>2019m6</c:v>
                </c:pt>
                <c:pt idx="114">
                  <c:v>2019m7</c:v>
                </c:pt>
                <c:pt idx="115">
                  <c:v>2019m8</c:v>
                </c:pt>
                <c:pt idx="116">
                  <c:v>2019m9</c:v>
                </c:pt>
                <c:pt idx="117">
                  <c:v>2019m10</c:v>
                </c:pt>
                <c:pt idx="118">
                  <c:v>2019m11</c:v>
                </c:pt>
                <c:pt idx="119">
                  <c:v>2019m12</c:v>
                </c:pt>
                <c:pt idx="120">
                  <c:v>2020m1</c:v>
                </c:pt>
                <c:pt idx="121">
                  <c:v>2020m2</c:v>
                </c:pt>
                <c:pt idx="122">
                  <c:v>2020m3</c:v>
                </c:pt>
                <c:pt idx="123">
                  <c:v>2020m4</c:v>
                </c:pt>
                <c:pt idx="124">
                  <c:v>2020m5</c:v>
                </c:pt>
                <c:pt idx="125">
                  <c:v>2020m6</c:v>
                </c:pt>
                <c:pt idx="126">
                  <c:v>2020m7</c:v>
                </c:pt>
                <c:pt idx="127">
                  <c:v>2020m8</c:v>
                </c:pt>
                <c:pt idx="128">
                  <c:v>2020m9</c:v>
                </c:pt>
                <c:pt idx="129">
                  <c:v>2020m10</c:v>
                </c:pt>
                <c:pt idx="130">
                  <c:v>2020m11</c:v>
                </c:pt>
                <c:pt idx="131">
                  <c:v>2020m12</c:v>
                </c:pt>
                <c:pt idx="132">
                  <c:v>2021m1</c:v>
                </c:pt>
                <c:pt idx="133">
                  <c:v>2021m2</c:v>
                </c:pt>
                <c:pt idx="134">
                  <c:v>2021m3</c:v>
                </c:pt>
                <c:pt idx="135">
                  <c:v>2021m4</c:v>
                </c:pt>
                <c:pt idx="136">
                  <c:v>2021m5</c:v>
                </c:pt>
                <c:pt idx="137">
                  <c:v>2021m6</c:v>
                </c:pt>
                <c:pt idx="138">
                  <c:v>2021m7</c:v>
                </c:pt>
                <c:pt idx="139">
                  <c:v>2021m8</c:v>
                </c:pt>
                <c:pt idx="140">
                  <c:v>2021m9</c:v>
                </c:pt>
                <c:pt idx="141">
                  <c:v>2021m10</c:v>
                </c:pt>
                <c:pt idx="142">
                  <c:v>2021m11</c:v>
                </c:pt>
                <c:pt idx="143">
                  <c:v>2021m12</c:v>
                </c:pt>
              </c:strCache>
            </c:strRef>
          </c:cat>
          <c:val>
            <c:numRef>
              <c:f>Sheet3!$D$62:$D$205</c:f>
              <c:numCache>
                <c:formatCode>General</c:formatCode>
                <c:ptCount val="144"/>
                <c:pt idx="0">
                  <c:v>45037.380000000012</c:v>
                </c:pt>
                <c:pt idx="1">
                  <c:v>40931.279999999999</c:v>
                </c:pt>
                <c:pt idx="2">
                  <c:v>46927.86</c:v>
                </c:pt>
                <c:pt idx="3">
                  <c:v>45932.36</c:v>
                </c:pt>
                <c:pt idx="4">
                  <c:v>47322.450000000012</c:v>
                </c:pt>
                <c:pt idx="5">
                  <c:v>46155.259999999995</c:v>
                </c:pt>
                <c:pt idx="6">
                  <c:v>40889.850000000013</c:v>
                </c:pt>
                <c:pt idx="7">
                  <c:v>30583.58</c:v>
                </c:pt>
                <c:pt idx="8">
                  <c:v>28250.3</c:v>
                </c:pt>
                <c:pt idx="9">
                  <c:v>41599.850000000013</c:v>
                </c:pt>
                <c:pt idx="10">
                  <c:v>43110.39</c:v>
                </c:pt>
                <c:pt idx="11">
                  <c:v>52492.54</c:v>
                </c:pt>
                <c:pt idx="12">
                  <c:v>53420.21</c:v>
                </c:pt>
                <c:pt idx="13">
                  <c:v>49647.450000000012</c:v>
                </c:pt>
                <c:pt idx="14">
                  <c:v>59724.55</c:v>
                </c:pt>
                <c:pt idx="15">
                  <c:v>55614.48</c:v>
                </c:pt>
                <c:pt idx="16">
                  <c:v>59021.93</c:v>
                </c:pt>
                <c:pt idx="17">
                  <c:v>70136.34</c:v>
                </c:pt>
                <c:pt idx="18">
                  <c:v>55843.5</c:v>
                </c:pt>
                <c:pt idx="19">
                  <c:v>40397.480000000003</c:v>
                </c:pt>
                <c:pt idx="20">
                  <c:v>41909.450000000012</c:v>
                </c:pt>
                <c:pt idx="21">
                  <c:v>58530.18</c:v>
                </c:pt>
                <c:pt idx="22">
                  <c:v>52125.729999999996</c:v>
                </c:pt>
                <c:pt idx="23">
                  <c:v>50533.27</c:v>
                </c:pt>
                <c:pt idx="24">
                  <c:v>48749.71</c:v>
                </c:pt>
                <c:pt idx="25">
                  <c:v>46473.49</c:v>
                </c:pt>
                <c:pt idx="26">
                  <c:v>53889.32</c:v>
                </c:pt>
                <c:pt idx="27">
                  <c:v>46959.6</c:v>
                </c:pt>
                <c:pt idx="28">
                  <c:v>50842.400000000001</c:v>
                </c:pt>
                <c:pt idx="29">
                  <c:v>60504.63</c:v>
                </c:pt>
                <c:pt idx="30">
                  <c:v>52890.07</c:v>
                </c:pt>
                <c:pt idx="31">
                  <c:v>40162</c:v>
                </c:pt>
                <c:pt idx="32">
                  <c:v>33634.850000000013</c:v>
                </c:pt>
                <c:pt idx="33">
                  <c:v>40495.719999999994</c:v>
                </c:pt>
                <c:pt idx="34">
                  <c:v>51670.729999999996</c:v>
                </c:pt>
                <c:pt idx="35">
                  <c:v>58322.789999999994</c:v>
                </c:pt>
                <c:pt idx="36">
                  <c:v>46974.74</c:v>
                </c:pt>
                <c:pt idx="37">
                  <c:v>50378.759999999995</c:v>
                </c:pt>
                <c:pt idx="38">
                  <c:v>52535.11</c:v>
                </c:pt>
                <c:pt idx="39">
                  <c:v>45211.97</c:v>
                </c:pt>
                <c:pt idx="40">
                  <c:v>54772.11</c:v>
                </c:pt>
                <c:pt idx="41">
                  <c:v>49799.950000000012</c:v>
                </c:pt>
                <c:pt idx="42">
                  <c:v>42021.83</c:v>
                </c:pt>
                <c:pt idx="43">
                  <c:v>37786.18</c:v>
                </c:pt>
                <c:pt idx="44">
                  <c:v>37540.39</c:v>
                </c:pt>
                <c:pt idx="45">
                  <c:v>44949.289999999994</c:v>
                </c:pt>
                <c:pt idx="46">
                  <c:v>50203.840000000011</c:v>
                </c:pt>
                <c:pt idx="47">
                  <c:v>50988.310000000012</c:v>
                </c:pt>
                <c:pt idx="48">
                  <c:v>47438.57</c:v>
                </c:pt>
                <c:pt idx="49">
                  <c:v>45530.689999999995</c:v>
                </c:pt>
                <c:pt idx="50">
                  <c:v>53492.5</c:v>
                </c:pt>
                <c:pt idx="51">
                  <c:v>45442.55</c:v>
                </c:pt>
                <c:pt idx="52">
                  <c:v>67022.039999999994</c:v>
                </c:pt>
                <c:pt idx="53">
                  <c:v>52257.33</c:v>
                </c:pt>
                <c:pt idx="54">
                  <c:v>49076.289999999994</c:v>
                </c:pt>
                <c:pt idx="55">
                  <c:v>40211.129999999997</c:v>
                </c:pt>
                <c:pt idx="56">
                  <c:v>31268.98000000001</c:v>
                </c:pt>
                <c:pt idx="57">
                  <c:v>35713.129999999997</c:v>
                </c:pt>
                <c:pt idx="58">
                  <c:v>33098.300000000003</c:v>
                </c:pt>
                <c:pt idx="59">
                  <c:v>31172.84</c:v>
                </c:pt>
                <c:pt idx="60">
                  <c:v>36906.04</c:v>
                </c:pt>
                <c:pt idx="61">
                  <c:v>37668.67</c:v>
                </c:pt>
                <c:pt idx="62">
                  <c:v>41976.729999999996</c:v>
                </c:pt>
                <c:pt idx="63">
                  <c:v>43857.61</c:v>
                </c:pt>
                <c:pt idx="64">
                  <c:v>49682.92</c:v>
                </c:pt>
                <c:pt idx="65">
                  <c:v>48173.03</c:v>
                </c:pt>
                <c:pt idx="66">
                  <c:v>45503.17</c:v>
                </c:pt>
                <c:pt idx="67">
                  <c:v>35218.61</c:v>
                </c:pt>
                <c:pt idx="68">
                  <c:v>25355.38</c:v>
                </c:pt>
                <c:pt idx="69">
                  <c:v>26753.02</c:v>
                </c:pt>
                <c:pt idx="70">
                  <c:v>34880.14</c:v>
                </c:pt>
                <c:pt idx="71">
                  <c:v>46893.719999999994</c:v>
                </c:pt>
                <c:pt idx="72">
                  <c:v>45897.07</c:v>
                </c:pt>
                <c:pt idx="73">
                  <c:v>46776.880000000012</c:v>
                </c:pt>
                <c:pt idx="74">
                  <c:v>53678.92</c:v>
                </c:pt>
                <c:pt idx="75">
                  <c:v>55317.47</c:v>
                </c:pt>
                <c:pt idx="76">
                  <c:v>48511.75</c:v>
                </c:pt>
                <c:pt idx="77">
                  <c:v>49256.2</c:v>
                </c:pt>
                <c:pt idx="78">
                  <c:v>41927.719999999994</c:v>
                </c:pt>
                <c:pt idx="79">
                  <c:v>27240.9</c:v>
                </c:pt>
                <c:pt idx="80">
                  <c:v>23629.66</c:v>
                </c:pt>
                <c:pt idx="81">
                  <c:v>22866.82</c:v>
                </c:pt>
                <c:pt idx="82">
                  <c:v>21796.560000000001</c:v>
                </c:pt>
                <c:pt idx="83">
                  <c:v>44758.68</c:v>
                </c:pt>
                <c:pt idx="84">
                  <c:v>50935.040000000001</c:v>
                </c:pt>
                <c:pt idx="85">
                  <c:v>47867.850000000013</c:v>
                </c:pt>
                <c:pt idx="86">
                  <c:v>57740.47</c:v>
                </c:pt>
                <c:pt idx="87">
                  <c:v>47931.98</c:v>
                </c:pt>
                <c:pt idx="88">
                  <c:v>44527.54</c:v>
                </c:pt>
                <c:pt idx="89">
                  <c:v>56905.55</c:v>
                </c:pt>
                <c:pt idx="90">
                  <c:v>41826.28</c:v>
                </c:pt>
                <c:pt idx="91">
                  <c:v>34987.32</c:v>
                </c:pt>
                <c:pt idx="92">
                  <c:v>30676.03</c:v>
                </c:pt>
                <c:pt idx="93">
                  <c:v>37223.880000000012</c:v>
                </c:pt>
                <c:pt idx="94">
                  <c:v>45238.63</c:v>
                </c:pt>
                <c:pt idx="95">
                  <c:v>46599.93</c:v>
                </c:pt>
                <c:pt idx="96">
                  <c:v>40698.400000000001</c:v>
                </c:pt>
                <c:pt idx="97">
                  <c:v>41329.33</c:v>
                </c:pt>
                <c:pt idx="98">
                  <c:v>44774</c:v>
                </c:pt>
                <c:pt idx="99">
                  <c:v>37346.1</c:v>
                </c:pt>
                <c:pt idx="100">
                  <c:v>35639.289999999994</c:v>
                </c:pt>
                <c:pt idx="101">
                  <c:v>42960.380000000012</c:v>
                </c:pt>
                <c:pt idx="102">
                  <c:v>40637.279999999999</c:v>
                </c:pt>
                <c:pt idx="103">
                  <c:v>30726.799999999996</c:v>
                </c:pt>
                <c:pt idx="104">
                  <c:v>35407.57</c:v>
                </c:pt>
                <c:pt idx="105">
                  <c:v>43766.400000000001</c:v>
                </c:pt>
                <c:pt idx="106">
                  <c:v>45824.6</c:v>
                </c:pt>
                <c:pt idx="107">
                  <c:v>40522.300000000003</c:v>
                </c:pt>
                <c:pt idx="108">
                  <c:v>34623.259999999995</c:v>
                </c:pt>
                <c:pt idx="109">
                  <c:v>35374.32</c:v>
                </c:pt>
                <c:pt idx="110">
                  <c:v>38009.68</c:v>
                </c:pt>
                <c:pt idx="111">
                  <c:v>33224.04</c:v>
                </c:pt>
                <c:pt idx="112">
                  <c:v>37644.14</c:v>
                </c:pt>
                <c:pt idx="113">
                  <c:v>43942.93</c:v>
                </c:pt>
                <c:pt idx="114">
                  <c:v>34377.810000000012</c:v>
                </c:pt>
                <c:pt idx="115">
                  <c:v>28120.69</c:v>
                </c:pt>
                <c:pt idx="116">
                  <c:v>20108.07</c:v>
                </c:pt>
                <c:pt idx="117">
                  <c:v>28139.71</c:v>
                </c:pt>
                <c:pt idx="118">
                  <c:v>25116.9</c:v>
                </c:pt>
                <c:pt idx="119">
                  <c:v>28252.73</c:v>
                </c:pt>
                <c:pt idx="120">
                  <c:v>31268.98000000001</c:v>
                </c:pt>
                <c:pt idx="121">
                  <c:v>30256.48000000001</c:v>
                </c:pt>
                <c:pt idx="122">
                  <c:v>32114.07</c:v>
                </c:pt>
                <c:pt idx="123">
                  <c:v>29186.23</c:v>
                </c:pt>
                <c:pt idx="124">
                  <c:v>31955.80999999999</c:v>
                </c:pt>
                <c:pt idx="125">
                  <c:v>33345.68</c:v>
                </c:pt>
                <c:pt idx="126">
                  <c:v>29870.1</c:v>
                </c:pt>
                <c:pt idx="127">
                  <c:v>21768.89</c:v>
                </c:pt>
                <c:pt idx="128">
                  <c:v>17730.84</c:v>
                </c:pt>
                <c:pt idx="129">
                  <c:v>21250.57</c:v>
                </c:pt>
                <c:pt idx="130">
                  <c:v>24764.69</c:v>
                </c:pt>
                <c:pt idx="131">
                  <c:v>28841.360000000001</c:v>
                </c:pt>
                <c:pt idx="132">
                  <c:v>26845.30999999999</c:v>
                </c:pt>
                <c:pt idx="133">
                  <c:v>25906.04</c:v>
                </c:pt>
                <c:pt idx="134">
                  <c:v>27456.62</c:v>
                </c:pt>
                <c:pt idx="135">
                  <c:v>24914.57</c:v>
                </c:pt>
                <c:pt idx="136">
                  <c:v>27236.62</c:v>
                </c:pt>
                <c:pt idx="137">
                  <c:v>28377.21</c:v>
                </c:pt>
                <c:pt idx="138">
                  <c:v>25380.149999999991</c:v>
                </c:pt>
                <c:pt idx="139">
                  <c:v>18468.04</c:v>
                </c:pt>
                <c:pt idx="140">
                  <c:v>15019.03</c:v>
                </c:pt>
                <c:pt idx="141">
                  <c:v>17972.560000000001</c:v>
                </c:pt>
                <c:pt idx="142">
                  <c:v>20912.189999999988</c:v>
                </c:pt>
                <c:pt idx="143">
                  <c:v>24316.98000000001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DF-4115-B605-CA8046465EE7}"/>
            </c:ext>
          </c:extLst>
        </c:ser>
        <c:ser>
          <c:idx val="3"/>
          <c:order val="3"/>
          <c:tx>
            <c:strRef>
              <c:f>Sheet3!$E$1</c:f>
              <c:strCache>
                <c:ptCount val="1"/>
                <c:pt idx="0">
                  <c:v>Qex_2009f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Sheet3!$A$62:$A$205</c:f>
              <c:strCache>
                <c:ptCount val="144"/>
                <c:pt idx="0">
                  <c:v>2010m1</c:v>
                </c:pt>
                <c:pt idx="1">
                  <c:v>2010m2</c:v>
                </c:pt>
                <c:pt idx="2">
                  <c:v>2010m3</c:v>
                </c:pt>
                <c:pt idx="3">
                  <c:v>2010m4</c:v>
                </c:pt>
                <c:pt idx="4">
                  <c:v>2010m5</c:v>
                </c:pt>
                <c:pt idx="5">
                  <c:v>2010m6</c:v>
                </c:pt>
                <c:pt idx="6">
                  <c:v>2010m7</c:v>
                </c:pt>
                <c:pt idx="7">
                  <c:v>2010m8</c:v>
                </c:pt>
                <c:pt idx="8">
                  <c:v>2010m9</c:v>
                </c:pt>
                <c:pt idx="9">
                  <c:v>2010m10</c:v>
                </c:pt>
                <c:pt idx="10">
                  <c:v>2010m11</c:v>
                </c:pt>
                <c:pt idx="11">
                  <c:v>2010m12</c:v>
                </c:pt>
                <c:pt idx="12">
                  <c:v>2011m1</c:v>
                </c:pt>
                <c:pt idx="13">
                  <c:v>2011m2</c:v>
                </c:pt>
                <c:pt idx="14">
                  <c:v>2011m3</c:v>
                </c:pt>
                <c:pt idx="15">
                  <c:v>2011m4</c:v>
                </c:pt>
                <c:pt idx="16">
                  <c:v>2011m5</c:v>
                </c:pt>
                <c:pt idx="17">
                  <c:v>2011m6</c:v>
                </c:pt>
                <c:pt idx="18">
                  <c:v>2011m7</c:v>
                </c:pt>
                <c:pt idx="19">
                  <c:v>2011m8</c:v>
                </c:pt>
                <c:pt idx="20">
                  <c:v>2011m9</c:v>
                </c:pt>
                <c:pt idx="21">
                  <c:v>2011m10</c:v>
                </c:pt>
                <c:pt idx="22">
                  <c:v>2011m11</c:v>
                </c:pt>
                <c:pt idx="23">
                  <c:v>2011m12</c:v>
                </c:pt>
                <c:pt idx="24">
                  <c:v>2012m1</c:v>
                </c:pt>
                <c:pt idx="25">
                  <c:v>2012m2</c:v>
                </c:pt>
                <c:pt idx="26">
                  <c:v>2012m3</c:v>
                </c:pt>
                <c:pt idx="27">
                  <c:v>2012m4</c:v>
                </c:pt>
                <c:pt idx="28">
                  <c:v>2012m5</c:v>
                </c:pt>
                <c:pt idx="29">
                  <c:v>2012m6</c:v>
                </c:pt>
                <c:pt idx="30">
                  <c:v>2012m7</c:v>
                </c:pt>
                <c:pt idx="31">
                  <c:v>2012m8</c:v>
                </c:pt>
                <c:pt idx="32">
                  <c:v>2012m9</c:v>
                </c:pt>
                <c:pt idx="33">
                  <c:v>2012m10</c:v>
                </c:pt>
                <c:pt idx="34">
                  <c:v>2012m11</c:v>
                </c:pt>
                <c:pt idx="35">
                  <c:v>2012m12</c:v>
                </c:pt>
                <c:pt idx="36">
                  <c:v>2013m1</c:v>
                </c:pt>
                <c:pt idx="37">
                  <c:v>2013m2</c:v>
                </c:pt>
                <c:pt idx="38">
                  <c:v>2013m3</c:v>
                </c:pt>
                <c:pt idx="39">
                  <c:v>2013m4</c:v>
                </c:pt>
                <c:pt idx="40">
                  <c:v>2013m5</c:v>
                </c:pt>
                <c:pt idx="41">
                  <c:v>2013m6</c:v>
                </c:pt>
                <c:pt idx="42">
                  <c:v>2013m7</c:v>
                </c:pt>
                <c:pt idx="43">
                  <c:v>2013m8</c:v>
                </c:pt>
                <c:pt idx="44">
                  <c:v>2013m9</c:v>
                </c:pt>
                <c:pt idx="45">
                  <c:v>2013m10</c:v>
                </c:pt>
                <c:pt idx="46">
                  <c:v>2013m11</c:v>
                </c:pt>
                <c:pt idx="47">
                  <c:v>2013m12</c:v>
                </c:pt>
                <c:pt idx="48">
                  <c:v>2014m1</c:v>
                </c:pt>
                <c:pt idx="49">
                  <c:v>2014m2</c:v>
                </c:pt>
                <c:pt idx="50">
                  <c:v>2014m3</c:v>
                </c:pt>
                <c:pt idx="51">
                  <c:v>2014m4</c:v>
                </c:pt>
                <c:pt idx="52">
                  <c:v>2014m5</c:v>
                </c:pt>
                <c:pt idx="53">
                  <c:v>2014m6</c:v>
                </c:pt>
                <c:pt idx="54">
                  <c:v>2014m7</c:v>
                </c:pt>
                <c:pt idx="55">
                  <c:v>2014m8</c:v>
                </c:pt>
                <c:pt idx="56">
                  <c:v>2014m9</c:v>
                </c:pt>
                <c:pt idx="57">
                  <c:v>2014m10</c:v>
                </c:pt>
                <c:pt idx="58">
                  <c:v>2014m11</c:v>
                </c:pt>
                <c:pt idx="59">
                  <c:v>2014m12</c:v>
                </c:pt>
                <c:pt idx="60">
                  <c:v>2015m1</c:v>
                </c:pt>
                <c:pt idx="61">
                  <c:v>2015m2</c:v>
                </c:pt>
                <c:pt idx="62">
                  <c:v>2015m3</c:v>
                </c:pt>
                <c:pt idx="63">
                  <c:v>2015m4</c:v>
                </c:pt>
                <c:pt idx="64">
                  <c:v>2015m5</c:v>
                </c:pt>
                <c:pt idx="65">
                  <c:v>2015m6</c:v>
                </c:pt>
                <c:pt idx="66">
                  <c:v>2015m7</c:v>
                </c:pt>
                <c:pt idx="67">
                  <c:v>2015m8</c:v>
                </c:pt>
                <c:pt idx="68">
                  <c:v>2015m9</c:v>
                </c:pt>
                <c:pt idx="69">
                  <c:v>2015m10</c:v>
                </c:pt>
                <c:pt idx="70">
                  <c:v>2015m11</c:v>
                </c:pt>
                <c:pt idx="71">
                  <c:v>2015m12</c:v>
                </c:pt>
                <c:pt idx="72">
                  <c:v>2016m1</c:v>
                </c:pt>
                <c:pt idx="73">
                  <c:v>2016m2</c:v>
                </c:pt>
                <c:pt idx="74">
                  <c:v>2016m3</c:v>
                </c:pt>
                <c:pt idx="75">
                  <c:v>2016m4</c:v>
                </c:pt>
                <c:pt idx="76">
                  <c:v>2016m5</c:v>
                </c:pt>
                <c:pt idx="77">
                  <c:v>2016m6</c:v>
                </c:pt>
                <c:pt idx="78">
                  <c:v>2016m7</c:v>
                </c:pt>
                <c:pt idx="79">
                  <c:v>2016m8</c:v>
                </c:pt>
                <c:pt idx="80">
                  <c:v>2016m9</c:v>
                </c:pt>
                <c:pt idx="81">
                  <c:v>2016m10</c:v>
                </c:pt>
                <c:pt idx="82">
                  <c:v>2016m11</c:v>
                </c:pt>
                <c:pt idx="83">
                  <c:v>2016m12</c:v>
                </c:pt>
                <c:pt idx="84">
                  <c:v>2017m1</c:v>
                </c:pt>
                <c:pt idx="85">
                  <c:v>2017m2</c:v>
                </c:pt>
                <c:pt idx="86">
                  <c:v>2017m3</c:v>
                </c:pt>
                <c:pt idx="87">
                  <c:v>2017m4</c:v>
                </c:pt>
                <c:pt idx="88">
                  <c:v>2017m5</c:v>
                </c:pt>
                <c:pt idx="89">
                  <c:v>2017m6</c:v>
                </c:pt>
                <c:pt idx="90">
                  <c:v>2017m7</c:v>
                </c:pt>
                <c:pt idx="91">
                  <c:v>2017m8</c:v>
                </c:pt>
                <c:pt idx="92">
                  <c:v>2017m9</c:v>
                </c:pt>
                <c:pt idx="93">
                  <c:v>2017m10</c:v>
                </c:pt>
                <c:pt idx="94">
                  <c:v>2017m11</c:v>
                </c:pt>
                <c:pt idx="95">
                  <c:v>2017m12</c:v>
                </c:pt>
                <c:pt idx="96">
                  <c:v>2018m1</c:v>
                </c:pt>
                <c:pt idx="97">
                  <c:v>2018m2</c:v>
                </c:pt>
                <c:pt idx="98">
                  <c:v>2018m3</c:v>
                </c:pt>
                <c:pt idx="99">
                  <c:v>2018m4</c:v>
                </c:pt>
                <c:pt idx="100">
                  <c:v>2018m5</c:v>
                </c:pt>
                <c:pt idx="101">
                  <c:v>2018m6</c:v>
                </c:pt>
                <c:pt idx="102">
                  <c:v>2018m7</c:v>
                </c:pt>
                <c:pt idx="103">
                  <c:v>2018m8</c:v>
                </c:pt>
                <c:pt idx="104">
                  <c:v>2018m9</c:v>
                </c:pt>
                <c:pt idx="105">
                  <c:v>2018m10</c:v>
                </c:pt>
                <c:pt idx="106">
                  <c:v>2018m11</c:v>
                </c:pt>
                <c:pt idx="107">
                  <c:v>2018m12</c:v>
                </c:pt>
                <c:pt idx="108">
                  <c:v>2019m1</c:v>
                </c:pt>
                <c:pt idx="109">
                  <c:v>2019m2</c:v>
                </c:pt>
                <c:pt idx="110">
                  <c:v>2019m3</c:v>
                </c:pt>
                <c:pt idx="111">
                  <c:v>2019m4</c:v>
                </c:pt>
                <c:pt idx="112">
                  <c:v>2019m5</c:v>
                </c:pt>
                <c:pt idx="113">
                  <c:v>2019m6</c:v>
                </c:pt>
                <c:pt idx="114">
                  <c:v>2019m7</c:v>
                </c:pt>
                <c:pt idx="115">
                  <c:v>2019m8</c:v>
                </c:pt>
                <c:pt idx="116">
                  <c:v>2019m9</c:v>
                </c:pt>
                <c:pt idx="117">
                  <c:v>2019m10</c:v>
                </c:pt>
                <c:pt idx="118">
                  <c:v>2019m11</c:v>
                </c:pt>
                <c:pt idx="119">
                  <c:v>2019m12</c:v>
                </c:pt>
                <c:pt idx="120">
                  <c:v>2020m1</c:v>
                </c:pt>
                <c:pt idx="121">
                  <c:v>2020m2</c:v>
                </c:pt>
                <c:pt idx="122">
                  <c:v>2020m3</c:v>
                </c:pt>
                <c:pt idx="123">
                  <c:v>2020m4</c:v>
                </c:pt>
                <c:pt idx="124">
                  <c:v>2020m5</c:v>
                </c:pt>
                <c:pt idx="125">
                  <c:v>2020m6</c:v>
                </c:pt>
                <c:pt idx="126">
                  <c:v>2020m7</c:v>
                </c:pt>
                <c:pt idx="127">
                  <c:v>2020m8</c:v>
                </c:pt>
                <c:pt idx="128">
                  <c:v>2020m9</c:v>
                </c:pt>
                <c:pt idx="129">
                  <c:v>2020m10</c:v>
                </c:pt>
                <c:pt idx="130">
                  <c:v>2020m11</c:v>
                </c:pt>
                <c:pt idx="131">
                  <c:v>2020m12</c:v>
                </c:pt>
                <c:pt idx="132">
                  <c:v>2021m1</c:v>
                </c:pt>
                <c:pt idx="133">
                  <c:v>2021m2</c:v>
                </c:pt>
                <c:pt idx="134">
                  <c:v>2021m3</c:v>
                </c:pt>
                <c:pt idx="135">
                  <c:v>2021m4</c:v>
                </c:pt>
                <c:pt idx="136">
                  <c:v>2021m5</c:v>
                </c:pt>
                <c:pt idx="137">
                  <c:v>2021m6</c:v>
                </c:pt>
                <c:pt idx="138">
                  <c:v>2021m7</c:v>
                </c:pt>
                <c:pt idx="139">
                  <c:v>2021m8</c:v>
                </c:pt>
                <c:pt idx="140">
                  <c:v>2021m9</c:v>
                </c:pt>
                <c:pt idx="141">
                  <c:v>2021m10</c:v>
                </c:pt>
                <c:pt idx="142">
                  <c:v>2021m11</c:v>
                </c:pt>
                <c:pt idx="143">
                  <c:v>2021m12</c:v>
                </c:pt>
              </c:strCache>
            </c:strRef>
          </c:cat>
          <c:val>
            <c:numRef>
              <c:f>Sheet3!$E$62:$E$205</c:f>
              <c:numCache>
                <c:formatCode>General</c:formatCode>
                <c:ptCount val="144"/>
                <c:pt idx="0">
                  <c:v>11160.43</c:v>
                </c:pt>
                <c:pt idx="1">
                  <c:v>11830.34</c:v>
                </c:pt>
                <c:pt idx="2">
                  <c:v>13719.09</c:v>
                </c:pt>
                <c:pt idx="3">
                  <c:v>13404.240000000005</c:v>
                </c:pt>
                <c:pt idx="4">
                  <c:v>13995.61</c:v>
                </c:pt>
                <c:pt idx="5">
                  <c:v>13740.220000000005</c:v>
                </c:pt>
                <c:pt idx="6">
                  <c:v>9132.6640000000007</c:v>
                </c:pt>
                <c:pt idx="7">
                  <c:v>5296.2719999999999</c:v>
                </c:pt>
                <c:pt idx="8">
                  <c:v>7036.1350000000002</c:v>
                </c:pt>
                <c:pt idx="9">
                  <c:v>8079.8260000000028</c:v>
                </c:pt>
                <c:pt idx="10">
                  <c:v>10025.75</c:v>
                </c:pt>
                <c:pt idx="11">
                  <c:v>11380.26</c:v>
                </c:pt>
                <c:pt idx="12">
                  <c:v>11036.04</c:v>
                </c:pt>
                <c:pt idx="13">
                  <c:v>11018.07</c:v>
                </c:pt>
                <c:pt idx="14">
                  <c:v>12998.230000000005</c:v>
                </c:pt>
                <c:pt idx="15">
                  <c:v>11413.27</c:v>
                </c:pt>
                <c:pt idx="16">
                  <c:v>13388.48</c:v>
                </c:pt>
                <c:pt idx="17">
                  <c:v>14820.53</c:v>
                </c:pt>
                <c:pt idx="18">
                  <c:v>11934.369999999992</c:v>
                </c:pt>
                <c:pt idx="19">
                  <c:v>6823.7020000000002</c:v>
                </c:pt>
                <c:pt idx="20">
                  <c:v>9322.7420000000056</c:v>
                </c:pt>
                <c:pt idx="21">
                  <c:v>8399.0540000000001</c:v>
                </c:pt>
                <c:pt idx="22">
                  <c:v>9979.9759999999897</c:v>
                </c:pt>
                <c:pt idx="23">
                  <c:v>13400.99</c:v>
                </c:pt>
                <c:pt idx="24">
                  <c:v>9293.8549999999886</c:v>
                </c:pt>
                <c:pt idx="25">
                  <c:v>9305.4830000000002</c:v>
                </c:pt>
                <c:pt idx="26">
                  <c:v>14099.91</c:v>
                </c:pt>
                <c:pt idx="27">
                  <c:v>9669.8430000000008</c:v>
                </c:pt>
                <c:pt idx="28">
                  <c:v>11492.77</c:v>
                </c:pt>
                <c:pt idx="29">
                  <c:v>13701.710000000005</c:v>
                </c:pt>
                <c:pt idx="30">
                  <c:v>9723.3019999999888</c:v>
                </c:pt>
                <c:pt idx="31">
                  <c:v>7027.2430000000004</c:v>
                </c:pt>
                <c:pt idx="32">
                  <c:v>9918.8410000000003</c:v>
                </c:pt>
                <c:pt idx="33">
                  <c:v>9093.884</c:v>
                </c:pt>
                <c:pt idx="34">
                  <c:v>14688.6</c:v>
                </c:pt>
                <c:pt idx="35">
                  <c:v>11706.27</c:v>
                </c:pt>
                <c:pt idx="36">
                  <c:v>10020.49</c:v>
                </c:pt>
                <c:pt idx="37">
                  <c:v>10430.51</c:v>
                </c:pt>
                <c:pt idx="38">
                  <c:v>12380.93</c:v>
                </c:pt>
                <c:pt idx="39">
                  <c:v>12020.89</c:v>
                </c:pt>
                <c:pt idx="40">
                  <c:v>13015.77</c:v>
                </c:pt>
                <c:pt idx="41">
                  <c:v>12793.83</c:v>
                </c:pt>
                <c:pt idx="42">
                  <c:v>10515.630000000005</c:v>
                </c:pt>
                <c:pt idx="43">
                  <c:v>7901.0920000000024</c:v>
                </c:pt>
                <c:pt idx="44">
                  <c:v>9886.8819999999887</c:v>
                </c:pt>
                <c:pt idx="45">
                  <c:v>9521.0879999999888</c:v>
                </c:pt>
                <c:pt idx="46">
                  <c:v>12463.38</c:v>
                </c:pt>
                <c:pt idx="47">
                  <c:v>10549.69</c:v>
                </c:pt>
                <c:pt idx="48">
                  <c:v>8528.5779999999886</c:v>
                </c:pt>
                <c:pt idx="49">
                  <c:v>10027.620000000004</c:v>
                </c:pt>
                <c:pt idx="50">
                  <c:v>11276.69</c:v>
                </c:pt>
                <c:pt idx="51">
                  <c:v>9096.7029999999941</c:v>
                </c:pt>
                <c:pt idx="52">
                  <c:v>10886.79</c:v>
                </c:pt>
                <c:pt idx="53">
                  <c:v>11295.97</c:v>
                </c:pt>
                <c:pt idx="54">
                  <c:v>10627.92</c:v>
                </c:pt>
                <c:pt idx="55">
                  <c:v>8048.6020000000035</c:v>
                </c:pt>
                <c:pt idx="56">
                  <c:v>7078.7110000000002</c:v>
                </c:pt>
                <c:pt idx="57">
                  <c:v>6182.924</c:v>
                </c:pt>
                <c:pt idx="58">
                  <c:v>6511.5389999999998</c:v>
                </c:pt>
                <c:pt idx="59">
                  <c:v>6523.8830000000007</c:v>
                </c:pt>
                <c:pt idx="60">
                  <c:v>6466.2280000000001</c:v>
                </c:pt>
                <c:pt idx="61">
                  <c:v>7174.2670000000007</c:v>
                </c:pt>
                <c:pt idx="62">
                  <c:v>7951.3060000000014</c:v>
                </c:pt>
                <c:pt idx="63">
                  <c:v>8406.09</c:v>
                </c:pt>
                <c:pt idx="64">
                  <c:v>10320.18</c:v>
                </c:pt>
                <c:pt idx="65">
                  <c:v>9369.84</c:v>
                </c:pt>
                <c:pt idx="66">
                  <c:v>8569.3179999999884</c:v>
                </c:pt>
                <c:pt idx="67">
                  <c:v>5728.5910000000003</c:v>
                </c:pt>
                <c:pt idx="68">
                  <c:v>4397.7750000000005</c:v>
                </c:pt>
                <c:pt idx="69">
                  <c:v>4234.9210000000003</c:v>
                </c:pt>
                <c:pt idx="70">
                  <c:v>6885.634</c:v>
                </c:pt>
                <c:pt idx="71">
                  <c:v>8265.5120000000006</c:v>
                </c:pt>
                <c:pt idx="72">
                  <c:v>8241.7790000000005</c:v>
                </c:pt>
                <c:pt idx="73">
                  <c:v>9409.41</c:v>
                </c:pt>
                <c:pt idx="74">
                  <c:v>9802.8909999999887</c:v>
                </c:pt>
                <c:pt idx="75">
                  <c:v>9319.6219999999939</c:v>
                </c:pt>
                <c:pt idx="76">
                  <c:v>9051.66</c:v>
                </c:pt>
                <c:pt idx="77">
                  <c:v>9633.2559999999885</c:v>
                </c:pt>
                <c:pt idx="78">
                  <c:v>8250.3669999999875</c:v>
                </c:pt>
                <c:pt idx="79">
                  <c:v>4963.1610000000028</c:v>
                </c:pt>
                <c:pt idx="80">
                  <c:v>5040.2660000000014</c:v>
                </c:pt>
                <c:pt idx="81">
                  <c:v>5375.799</c:v>
                </c:pt>
                <c:pt idx="82">
                  <c:v>5958.0650000000014</c:v>
                </c:pt>
                <c:pt idx="83">
                  <c:v>6634.049</c:v>
                </c:pt>
                <c:pt idx="84">
                  <c:v>6009.2</c:v>
                </c:pt>
                <c:pt idx="85">
                  <c:v>6393.26</c:v>
                </c:pt>
                <c:pt idx="86">
                  <c:v>8962.4989999999889</c:v>
                </c:pt>
                <c:pt idx="87">
                  <c:v>7739.3720000000003</c:v>
                </c:pt>
                <c:pt idx="88">
                  <c:v>8048.9169999999995</c:v>
                </c:pt>
                <c:pt idx="89">
                  <c:v>10036.67</c:v>
                </c:pt>
                <c:pt idx="90">
                  <c:v>10147.11</c:v>
                </c:pt>
                <c:pt idx="91">
                  <c:v>6358.2190000000001</c:v>
                </c:pt>
                <c:pt idx="92">
                  <c:v>6821.9779999999992</c:v>
                </c:pt>
                <c:pt idx="93">
                  <c:v>7397.3310000000001</c:v>
                </c:pt>
                <c:pt idx="94">
                  <c:v>8522.5049999999937</c:v>
                </c:pt>
                <c:pt idx="95">
                  <c:v>8632.0579999999918</c:v>
                </c:pt>
                <c:pt idx="96">
                  <c:v>8727.6890000000003</c:v>
                </c:pt>
                <c:pt idx="97">
                  <c:v>9703.82</c:v>
                </c:pt>
                <c:pt idx="98">
                  <c:v>11496.08</c:v>
                </c:pt>
                <c:pt idx="99">
                  <c:v>9064.9210000000003</c:v>
                </c:pt>
                <c:pt idx="100">
                  <c:v>10213.950000000001</c:v>
                </c:pt>
                <c:pt idx="101">
                  <c:v>10620.369999999992</c:v>
                </c:pt>
                <c:pt idx="102">
                  <c:v>9100.66</c:v>
                </c:pt>
                <c:pt idx="103">
                  <c:v>6400.7640000000001</c:v>
                </c:pt>
                <c:pt idx="104">
                  <c:v>6185.9610000000002</c:v>
                </c:pt>
                <c:pt idx="105">
                  <c:v>6435.91</c:v>
                </c:pt>
                <c:pt idx="106">
                  <c:v>9116.2270000000008</c:v>
                </c:pt>
                <c:pt idx="107">
                  <c:v>8339.2489999999943</c:v>
                </c:pt>
                <c:pt idx="108">
                  <c:v>7521.0050000000001</c:v>
                </c:pt>
                <c:pt idx="109">
                  <c:v>9892.8430000000008</c:v>
                </c:pt>
                <c:pt idx="110">
                  <c:v>8524.6910000000007</c:v>
                </c:pt>
                <c:pt idx="111">
                  <c:v>7508.1990000000014</c:v>
                </c:pt>
                <c:pt idx="112">
                  <c:v>9422.7090000000007</c:v>
                </c:pt>
                <c:pt idx="113">
                  <c:v>8827.3779999999897</c:v>
                </c:pt>
                <c:pt idx="114">
                  <c:v>7029.0720000000001</c:v>
                </c:pt>
                <c:pt idx="115">
                  <c:v>5396.5</c:v>
                </c:pt>
                <c:pt idx="116">
                  <c:v>5003.5710000000008</c:v>
                </c:pt>
                <c:pt idx="117">
                  <c:v>6189.1240000000025</c:v>
                </c:pt>
                <c:pt idx="118">
                  <c:v>6097.1240000000025</c:v>
                </c:pt>
                <c:pt idx="119">
                  <c:v>6094.6580000000004</c:v>
                </c:pt>
                <c:pt idx="120">
                  <c:v>5081.6580000000004</c:v>
                </c:pt>
                <c:pt idx="121">
                  <c:v>5688.1600000000026</c:v>
                </c:pt>
                <c:pt idx="122">
                  <c:v>6846.3670000000002</c:v>
                </c:pt>
                <c:pt idx="123">
                  <c:v>6251.0950000000003</c:v>
                </c:pt>
                <c:pt idx="124">
                  <c:v>7565.1960000000026</c:v>
                </c:pt>
                <c:pt idx="125">
                  <c:v>8149.902</c:v>
                </c:pt>
                <c:pt idx="126">
                  <c:v>7393.1480000000001</c:v>
                </c:pt>
                <c:pt idx="127">
                  <c:v>5532.7260000000024</c:v>
                </c:pt>
                <c:pt idx="128">
                  <c:v>4603.68</c:v>
                </c:pt>
                <c:pt idx="129">
                  <c:v>5281.56</c:v>
                </c:pt>
                <c:pt idx="130">
                  <c:v>6043.9319999999998</c:v>
                </c:pt>
                <c:pt idx="131">
                  <c:v>6510.607</c:v>
                </c:pt>
                <c:pt idx="132">
                  <c:v>6726.2250000000004</c:v>
                </c:pt>
                <c:pt idx="133">
                  <c:v>6949.9640000000009</c:v>
                </c:pt>
                <c:pt idx="134">
                  <c:v>7878.79</c:v>
                </c:pt>
                <c:pt idx="135">
                  <c:v>6878.4079999999994</c:v>
                </c:pt>
                <c:pt idx="136">
                  <c:v>8049.7379999999994</c:v>
                </c:pt>
                <c:pt idx="137">
                  <c:v>8456.8589999999895</c:v>
                </c:pt>
                <c:pt idx="138">
                  <c:v>7528.7920000000004</c:v>
                </c:pt>
                <c:pt idx="139">
                  <c:v>5555.5450000000001</c:v>
                </c:pt>
                <c:pt idx="140">
                  <c:v>4574.2670000000007</c:v>
                </c:pt>
                <c:pt idx="141">
                  <c:v>5206.6280000000024</c:v>
                </c:pt>
                <c:pt idx="142">
                  <c:v>5923.1610000000028</c:v>
                </c:pt>
                <c:pt idx="143">
                  <c:v>6352.4180000000006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DF-4115-B605-CA8046465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397760"/>
        <c:axId val="252933072"/>
      </c:lineChart>
      <c:catAx>
        <c:axId val="24939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th-TH"/>
          </a:p>
        </c:txPr>
        <c:crossAx val="252933072"/>
        <c:crosses val="autoZero"/>
        <c:auto val="1"/>
        <c:lblAlgn val="ctr"/>
        <c:lblOffset val="100"/>
        <c:noMultiLvlLbl val="0"/>
      </c:catAx>
      <c:valAx>
        <c:axId val="25293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th-TH"/>
          </a:p>
        </c:txPr>
        <c:crossAx val="24939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600" b="1"/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/>
          <a:lstStyle/>
          <a:p>
            <a:pPr>
              <a:defRPr>
                <a:latin typeface="TH SarabunPSK" pitchFamily="34" charset="-34"/>
                <a:cs typeface="TH SarabunPSK" pitchFamily="34" charset="-34"/>
              </a:defRPr>
            </a:pPr>
            <a:r>
              <a:rPr lang="th-TH">
                <a:latin typeface="TH SarabunPSK" pitchFamily="34" charset="-34"/>
                <a:cs typeface="TH SarabunPSK" pitchFamily="34" charset="-34"/>
              </a:rPr>
              <a:t>ปริมาณการบริโภคไข่ไก่รายเดือน ปี 2555-2562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6.4223201607995786E-2"/>
          <c:y val="0.16644688644688677"/>
          <c:w val="0.91860271564415164"/>
          <c:h val="0.68556776556776478"/>
        </c:manualLayout>
      </c:layout>
      <c:lineChart>
        <c:grouping val="stacked"/>
        <c:varyColors val="0"/>
        <c:ser>
          <c:idx val="0"/>
          <c:order val="0"/>
          <c:tx>
            <c:strRef>
              <c:f>'ข้อมูล รันสมการ (2)'!$E$3</c:f>
              <c:strCache>
                <c:ptCount val="1"/>
                <c:pt idx="0">
                  <c:v>การบริโภคไข่ไก่</c:v>
                </c:pt>
              </c:strCache>
            </c:strRef>
          </c:tx>
          <c:marker>
            <c:symbol val="none"/>
          </c:marker>
          <c:cat>
            <c:numRef>
              <c:f>'ข้อมูล รันสมการ (2)'!$A$4:$A$99</c:f>
              <c:numCache>
                <c:formatCode>General</c:formatCode>
                <c:ptCount val="96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numCache>
            </c:numRef>
          </c:cat>
          <c:val>
            <c:numRef>
              <c:f>'ข้อมูล รันสมการ (2)'!$E$4:$E$99</c:f>
              <c:numCache>
                <c:formatCode>_(* #,##0.00_);_(* \(#,##0.00\);_(* "-"??_);_(@_)</c:formatCode>
                <c:ptCount val="96"/>
                <c:pt idx="0">
                  <c:v>925.95953910565129</c:v>
                </c:pt>
                <c:pt idx="1">
                  <c:v>935.98293894612129</c:v>
                </c:pt>
                <c:pt idx="2">
                  <c:v>929.41681162535156</c:v>
                </c:pt>
                <c:pt idx="3">
                  <c:v>927.93847956762602</c:v>
                </c:pt>
                <c:pt idx="4">
                  <c:v>959.98528474734485</c:v>
                </c:pt>
                <c:pt idx="5">
                  <c:v>963.77887346920545</c:v>
                </c:pt>
                <c:pt idx="6">
                  <c:v>1010.1471558304947</c:v>
                </c:pt>
                <c:pt idx="7">
                  <c:v>1035.1339196847327</c:v>
                </c:pt>
                <c:pt idx="8">
                  <c:v>1010.975452535049</c:v>
                </c:pt>
                <c:pt idx="9">
                  <c:v>1023.6234981692837</c:v>
                </c:pt>
                <c:pt idx="10">
                  <c:v>995.54265381857647</c:v>
                </c:pt>
                <c:pt idx="11">
                  <c:v>1038.7142555005635</c:v>
                </c:pt>
                <c:pt idx="12">
                  <c:v>952.928096942548</c:v>
                </c:pt>
                <c:pt idx="13">
                  <c:v>962.05039889937643</c:v>
                </c:pt>
                <c:pt idx="14">
                  <c:v>948.86494960091977</c:v>
                </c:pt>
                <c:pt idx="15">
                  <c:v>950.09630465710063</c:v>
                </c:pt>
                <c:pt idx="16">
                  <c:v>972.242015777284</c:v>
                </c:pt>
                <c:pt idx="17">
                  <c:v>976.51930103416521</c:v>
                </c:pt>
                <c:pt idx="18">
                  <c:v>1011.8508132415066</c:v>
                </c:pt>
                <c:pt idx="19">
                  <c:v>1028.1305468427774</c:v>
                </c:pt>
                <c:pt idx="20">
                  <c:v>1002.7950016948167</c:v>
                </c:pt>
                <c:pt idx="21">
                  <c:v>1019.2677392637987</c:v>
                </c:pt>
                <c:pt idx="22">
                  <c:v>986.40068766824004</c:v>
                </c:pt>
                <c:pt idx="23">
                  <c:v>1030.9997933774669</c:v>
                </c:pt>
                <c:pt idx="24">
                  <c:v>986.32955289843187</c:v>
                </c:pt>
                <c:pt idx="25">
                  <c:v>962.5726422414682</c:v>
                </c:pt>
                <c:pt idx="26">
                  <c:v>983.67085774718487</c:v>
                </c:pt>
                <c:pt idx="27">
                  <c:v>976.42748861443465</c:v>
                </c:pt>
                <c:pt idx="28">
                  <c:v>1027.8159486468517</c:v>
                </c:pt>
                <c:pt idx="29">
                  <c:v>1020.2888654520009</c:v>
                </c:pt>
                <c:pt idx="30">
                  <c:v>1061.1200578872179</c:v>
                </c:pt>
                <c:pt idx="31">
                  <c:v>1078.3066325213647</c:v>
                </c:pt>
                <c:pt idx="32">
                  <c:v>1050.0853739084364</c:v>
                </c:pt>
                <c:pt idx="33">
                  <c:v>1072.874937897257</c:v>
                </c:pt>
                <c:pt idx="34">
                  <c:v>1051.0973785163246</c:v>
                </c:pt>
                <c:pt idx="35">
                  <c:v>1095.9276686690255</c:v>
                </c:pt>
                <c:pt idx="36">
                  <c:v>1152.5359151591761</c:v>
                </c:pt>
                <c:pt idx="37">
                  <c:v>1071.2270041957131</c:v>
                </c:pt>
                <c:pt idx="38">
                  <c:v>1175.4717553137643</c:v>
                </c:pt>
                <c:pt idx="39">
                  <c:v>1160.8068814125907</c:v>
                </c:pt>
                <c:pt idx="40">
                  <c:v>1211.0020935531552</c:v>
                </c:pt>
                <c:pt idx="41">
                  <c:v>1163.0289085465793</c:v>
                </c:pt>
                <c:pt idx="42">
                  <c:v>1172.8157659828425</c:v>
                </c:pt>
                <c:pt idx="43">
                  <c:v>1148.2854621345784</c:v>
                </c:pt>
                <c:pt idx="44">
                  <c:v>1089.0224598367656</c:v>
                </c:pt>
                <c:pt idx="45">
                  <c:v>1132.2641152323927</c:v>
                </c:pt>
                <c:pt idx="46">
                  <c:v>1085.3721681330576</c:v>
                </c:pt>
                <c:pt idx="47">
                  <c:v>1102.7958654993854</c:v>
                </c:pt>
                <c:pt idx="48">
                  <c:v>1132.7134082935995</c:v>
                </c:pt>
                <c:pt idx="49">
                  <c:v>1121.5868989352</c:v>
                </c:pt>
                <c:pt idx="50">
                  <c:v>1203.9106491919001</c:v>
                </c:pt>
                <c:pt idx="51">
                  <c:v>1159.2590150127</c:v>
                </c:pt>
                <c:pt idx="52">
                  <c:v>1203.3061777488003</c:v>
                </c:pt>
                <c:pt idx="53">
                  <c:v>1169.2654466712997</c:v>
                </c:pt>
                <c:pt idx="54">
                  <c:v>1231.6940282814994</c:v>
                </c:pt>
                <c:pt idx="55">
                  <c:v>1192.9495433178001</c:v>
                </c:pt>
                <c:pt idx="56">
                  <c:v>1169.2358232282004</c:v>
                </c:pt>
                <c:pt idx="57">
                  <c:v>1184.1237369884998</c:v>
                </c:pt>
                <c:pt idx="58">
                  <c:v>1145.6836301385995</c:v>
                </c:pt>
                <c:pt idx="59">
                  <c:v>1206.3581031919</c:v>
                </c:pt>
                <c:pt idx="60">
                  <c:v>1259.6398067932139</c:v>
                </c:pt>
                <c:pt idx="61">
                  <c:v>1165.2797681336403</c:v>
                </c:pt>
                <c:pt idx="62">
                  <c:v>1278.8721423153036</c:v>
                </c:pt>
                <c:pt idx="63">
                  <c:v>1259.5786324371666</c:v>
                </c:pt>
                <c:pt idx="64">
                  <c:v>1309.2720103500624</c:v>
                </c:pt>
                <c:pt idx="65">
                  <c:v>1258.838523380899</c:v>
                </c:pt>
                <c:pt idx="66">
                  <c:v>1268.6452064439034</c:v>
                </c:pt>
                <c:pt idx="67">
                  <c:v>1237.6641274919787</c:v>
                </c:pt>
                <c:pt idx="68">
                  <c:v>1171.1295605090379</c:v>
                </c:pt>
                <c:pt idx="69">
                  <c:v>1222.8534173751787</c:v>
                </c:pt>
                <c:pt idx="70">
                  <c:v>1158.0726315039497</c:v>
                </c:pt>
                <c:pt idx="71">
                  <c:v>1177.8062942656629</c:v>
                </c:pt>
                <c:pt idx="72">
                  <c:v>1266.6024494408</c:v>
                </c:pt>
                <c:pt idx="73">
                  <c:v>1181.8248367255999</c:v>
                </c:pt>
                <c:pt idx="74">
                  <c:v>1268.3693616907001</c:v>
                </c:pt>
                <c:pt idx="75">
                  <c:v>1216.1616318330998</c:v>
                </c:pt>
                <c:pt idx="76">
                  <c:v>1265.0242237263999</c:v>
                </c:pt>
                <c:pt idx="77">
                  <c:v>1223.4063936189002</c:v>
                </c:pt>
                <c:pt idx="78">
                  <c:v>1290.8027031195002</c:v>
                </c:pt>
                <c:pt idx="79">
                  <c:v>1243.9149520834001</c:v>
                </c:pt>
                <c:pt idx="80">
                  <c:v>1225.4185616546008</c:v>
                </c:pt>
                <c:pt idx="81">
                  <c:v>1232.0019571905004</c:v>
                </c:pt>
                <c:pt idx="82">
                  <c:v>1193.2021792258001</c:v>
                </c:pt>
                <c:pt idx="83">
                  <c:v>1227.0486826907004</c:v>
                </c:pt>
                <c:pt idx="84">
                  <c:v>1243.4925481259643</c:v>
                </c:pt>
                <c:pt idx="85">
                  <c:v>1321.2193405786504</c:v>
                </c:pt>
                <c:pt idx="86">
                  <c:v>1279.2610587363438</c:v>
                </c:pt>
                <c:pt idx="87">
                  <c:v>1242.6738209606278</c:v>
                </c:pt>
                <c:pt idx="88">
                  <c:v>1268.386489892255</c:v>
                </c:pt>
                <c:pt idx="89">
                  <c:v>1235.1732020074976</c:v>
                </c:pt>
                <c:pt idx="90">
                  <c:v>1246.6706129708089</c:v>
                </c:pt>
                <c:pt idx="91">
                  <c:v>1270.1102815211771</c:v>
                </c:pt>
                <c:pt idx="92">
                  <c:v>1208.4083888258745</c:v>
                </c:pt>
                <c:pt idx="93">
                  <c:v>1159.9316387679698</c:v>
                </c:pt>
                <c:pt idx="94">
                  <c:v>1098.8481239497585</c:v>
                </c:pt>
                <c:pt idx="95">
                  <c:v>1173.7670486630716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D3-4013-9494-619C65667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2935032"/>
        <c:axId val="252935424"/>
      </c:lineChart>
      <c:catAx>
        <c:axId val="252935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52935424"/>
        <c:crosses val="autoZero"/>
        <c:auto val="1"/>
        <c:lblAlgn val="ctr"/>
        <c:lblOffset val="100"/>
        <c:noMultiLvlLbl val="0"/>
      </c:catAx>
      <c:valAx>
        <c:axId val="252935424"/>
        <c:scaling>
          <c:orientation val="minMax"/>
          <c:min val="800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ล้านฟอง</a:t>
                </a:r>
              </a:p>
            </c:rich>
          </c:tx>
          <c:layout>
            <c:manualLayout>
              <c:xMode val="edge"/>
              <c:yMode val="edge"/>
              <c:x val="5.5851897114798273E-2"/>
              <c:y val="1.1256161245539139E-3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TH SarabunPSK" pitchFamily="34" charset="-34"/>
                <a:cs typeface="TH SarabunPSK" pitchFamily="34" charset="-34"/>
              </a:defRPr>
            </a:pPr>
            <a:endParaRPr lang="th-TH"/>
          </a:p>
        </c:txPr>
        <c:crossAx val="252935032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th-TH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h-TH" b="1"/>
              <a:t>ปริมาณการบริโภคไข่ไก่ในประเทศ</a:t>
            </a:r>
          </a:p>
        </c:rich>
      </c:tx>
      <c:layout>
        <c:manualLayout>
          <c:xMode val="edge"/>
          <c:yMode val="edge"/>
          <c:x val="0.3792383413236074"/>
          <c:y val="2.499987601200771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Demand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Sheet1!$A$2:$A$121</c:f>
              <c:numCache>
                <c:formatCode>General</c:formatCode>
                <c:ptCount val="120"/>
                <c:pt idx="0" formatCode="@">
                  <c:v>2555</c:v>
                </c:pt>
                <c:pt idx="12" formatCode="@">
                  <c:v>2556</c:v>
                </c:pt>
                <c:pt idx="24" formatCode="@">
                  <c:v>2557</c:v>
                </c:pt>
                <c:pt idx="36" formatCode="@">
                  <c:v>2558</c:v>
                </c:pt>
                <c:pt idx="48" formatCode="@">
                  <c:v>2559</c:v>
                </c:pt>
                <c:pt idx="60" formatCode="@">
                  <c:v>2560</c:v>
                </c:pt>
                <c:pt idx="72" formatCode="@">
                  <c:v>2561</c:v>
                </c:pt>
                <c:pt idx="84" formatCode="@">
                  <c:v>2562</c:v>
                </c:pt>
                <c:pt idx="96" formatCode="@">
                  <c:v>2563</c:v>
                </c:pt>
                <c:pt idx="108" formatCode="@">
                  <c:v>2564</c:v>
                </c:pt>
              </c:numCache>
            </c:numRef>
          </c:cat>
          <c:val>
            <c:numRef>
              <c:f>Sheet1!$B$2:$B$121</c:f>
              <c:numCache>
                <c:formatCode>_(* #,##0.00_);_(* \(#,##0.00\);_(* "-"??_);_(@_)</c:formatCode>
                <c:ptCount val="120"/>
                <c:pt idx="0">
                  <c:v>925.95953910565129</c:v>
                </c:pt>
                <c:pt idx="1">
                  <c:v>935.98293894612164</c:v>
                </c:pt>
                <c:pt idx="2">
                  <c:v>929.41681162535156</c:v>
                </c:pt>
                <c:pt idx="3">
                  <c:v>927.93847956762647</c:v>
                </c:pt>
                <c:pt idx="4">
                  <c:v>959.98528474734485</c:v>
                </c:pt>
                <c:pt idx="5">
                  <c:v>963.77887346920591</c:v>
                </c:pt>
                <c:pt idx="6">
                  <c:v>1010.1471558304943</c:v>
                </c:pt>
                <c:pt idx="7">
                  <c:v>1035.1339196847327</c:v>
                </c:pt>
                <c:pt idx="8">
                  <c:v>1010.975452535049</c:v>
                </c:pt>
                <c:pt idx="9">
                  <c:v>1023.6234981692837</c:v>
                </c:pt>
                <c:pt idx="10">
                  <c:v>995.54265381857647</c:v>
                </c:pt>
                <c:pt idx="11">
                  <c:v>1038.7142555005635</c:v>
                </c:pt>
                <c:pt idx="12">
                  <c:v>952.928096942548</c:v>
                </c:pt>
                <c:pt idx="13">
                  <c:v>962.05039889937643</c:v>
                </c:pt>
                <c:pt idx="14">
                  <c:v>948.86494960091954</c:v>
                </c:pt>
                <c:pt idx="15">
                  <c:v>950.09630465710086</c:v>
                </c:pt>
                <c:pt idx="16">
                  <c:v>972.242015777284</c:v>
                </c:pt>
                <c:pt idx="17">
                  <c:v>976.51930103416544</c:v>
                </c:pt>
                <c:pt idx="18">
                  <c:v>1011.8508132415066</c:v>
                </c:pt>
                <c:pt idx="19">
                  <c:v>1028.1305468427774</c:v>
                </c:pt>
                <c:pt idx="20">
                  <c:v>1002.7950016948167</c:v>
                </c:pt>
                <c:pt idx="21">
                  <c:v>1019.2677392637987</c:v>
                </c:pt>
                <c:pt idx="22">
                  <c:v>986.40068766824004</c:v>
                </c:pt>
                <c:pt idx="23">
                  <c:v>1030.9997933774669</c:v>
                </c:pt>
                <c:pt idx="24">
                  <c:v>986.32955289843164</c:v>
                </c:pt>
                <c:pt idx="25">
                  <c:v>962.5726422414682</c:v>
                </c:pt>
                <c:pt idx="26">
                  <c:v>983.67085774718532</c:v>
                </c:pt>
                <c:pt idx="27">
                  <c:v>976.42748861443431</c:v>
                </c:pt>
                <c:pt idx="28">
                  <c:v>1027.8159486468512</c:v>
                </c:pt>
                <c:pt idx="29">
                  <c:v>1020.2888654520011</c:v>
                </c:pt>
                <c:pt idx="30">
                  <c:v>1061.1200578872181</c:v>
                </c:pt>
                <c:pt idx="31">
                  <c:v>1078.3066325213647</c:v>
                </c:pt>
                <c:pt idx="32">
                  <c:v>1050.0853739084364</c:v>
                </c:pt>
                <c:pt idx="33">
                  <c:v>1072.8749378972566</c:v>
                </c:pt>
                <c:pt idx="34">
                  <c:v>1051.0973785163242</c:v>
                </c:pt>
                <c:pt idx="35">
                  <c:v>1095.9276686690259</c:v>
                </c:pt>
                <c:pt idx="36">
                  <c:v>1152.5359151591761</c:v>
                </c:pt>
                <c:pt idx="37">
                  <c:v>1071.2270041957131</c:v>
                </c:pt>
                <c:pt idx="38">
                  <c:v>1175.471755313765</c:v>
                </c:pt>
                <c:pt idx="39">
                  <c:v>1160.8068814125911</c:v>
                </c:pt>
                <c:pt idx="40">
                  <c:v>1211.0020935531552</c:v>
                </c:pt>
                <c:pt idx="41">
                  <c:v>1163.0289085465793</c:v>
                </c:pt>
                <c:pt idx="42">
                  <c:v>1172.8157659828432</c:v>
                </c:pt>
                <c:pt idx="43">
                  <c:v>1148.2854621345784</c:v>
                </c:pt>
                <c:pt idx="44">
                  <c:v>1089.0224598367656</c:v>
                </c:pt>
                <c:pt idx="45">
                  <c:v>1132.2641152323922</c:v>
                </c:pt>
                <c:pt idx="46">
                  <c:v>1085.3721681330576</c:v>
                </c:pt>
                <c:pt idx="47">
                  <c:v>1102.7958654993859</c:v>
                </c:pt>
                <c:pt idx="48">
                  <c:v>1132.7134082935991</c:v>
                </c:pt>
                <c:pt idx="49">
                  <c:v>1121.5868989352</c:v>
                </c:pt>
                <c:pt idx="50">
                  <c:v>1203.9106491919001</c:v>
                </c:pt>
                <c:pt idx="51">
                  <c:v>1159.2590150127</c:v>
                </c:pt>
                <c:pt idx="52">
                  <c:v>1203.3061777488003</c:v>
                </c:pt>
                <c:pt idx="53">
                  <c:v>1169.2654466712997</c:v>
                </c:pt>
                <c:pt idx="54">
                  <c:v>1231.694028281499</c:v>
                </c:pt>
                <c:pt idx="55">
                  <c:v>1192.9495433178001</c:v>
                </c:pt>
                <c:pt idx="56">
                  <c:v>1169.2358232282008</c:v>
                </c:pt>
                <c:pt idx="57">
                  <c:v>1184.1237369884998</c:v>
                </c:pt>
                <c:pt idx="58">
                  <c:v>1145.683630138599</c:v>
                </c:pt>
                <c:pt idx="59">
                  <c:v>1206.3581031919</c:v>
                </c:pt>
                <c:pt idx="60">
                  <c:v>1259.6398067932139</c:v>
                </c:pt>
                <c:pt idx="61">
                  <c:v>1165.2797681336403</c:v>
                </c:pt>
                <c:pt idx="62">
                  <c:v>1278.8721423153024</c:v>
                </c:pt>
                <c:pt idx="63">
                  <c:v>1259.5786324371666</c:v>
                </c:pt>
                <c:pt idx="64">
                  <c:v>1309.2720103500624</c:v>
                </c:pt>
                <c:pt idx="65">
                  <c:v>1258.8385233808995</c:v>
                </c:pt>
                <c:pt idx="66">
                  <c:v>1268.6452064439034</c:v>
                </c:pt>
                <c:pt idx="67">
                  <c:v>1237.6641274919782</c:v>
                </c:pt>
                <c:pt idx="68">
                  <c:v>1171.1295605090379</c:v>
                </c:pt>
                <c:pt idx="69">
                  <c:v>1222.8534173751782</c:v>
                </c:pt>
                <c:pt idx="70">
                  <c:v>1158.0726315039497</c:v>
                </c:pt>
                <c:pt idx="71">
                  <c:v>1177.8062942656629</c:v>
                </c:pt>
                <c:pt idx="72">
                  <c:v>1266.6024494408</c:v>
                </c:pt>
                <c:pt idx="73">
                  <c:v>1181.8248367255999</c:v>
                </c:pt>
                <c:pt idx="74">
                  <c:v>1268.3693616907001</c:v>
                </c:pt>
                <c:pt idx="75">
                  <c:v>1216.1616318330998</c:v>
                </c:pt>
                <c:pt idx="76">
                  <c:v>1265.0242237263999</c:v>
                </c:pt>
                <c:pt idx="77">
                  <c:v>1223.4063936189002</c:v>
                </c:pt>
                <c:pt idx="78">
                  <c:v>1290.8027031195002</c:v>
                </c:pt>
                <c:pt idx="79">
                  <c:v>1243.9149520834001</c:v>
                </c:pt>
                <c:pt idx="80">
                  <c:v>1225.4185616546015</c:v>
                </c:pt>
                <c:pt idx="81">
                  <c:v>1232.0019571905009</c:v>
                </c:pt>
                <c:pt idx="82">
                  <c:v>1193.2021792258001</c:v>
                </c:pt>
                <c:pt idx="83">
                  <c:v>1227.0486826907008</c:v>
                </c:pt>
                <c:pt idx="84">
                  <c:v>1243.4925481259643</c:v>
                </c:pt>
                <c:pt idx="85">
                  <c:v>1321.21934057865</c:v>
                </c:pt>
                <c:pt idx="86">
                  <c:v>1279.2610587363438</c:v>
                </c:pt>
                <c:pt idx="87">
                  <c:v>1242.6738209606278</c:v>
                </c:pt>
                <c:pt idx="88">
                  <c:v>1268.386489892255</c:v>
                </c:pt>
                <c:pt idx="89">
                  <c:v>1235.1732020074971</c:v>
                </c:pt>
                <c:pt idx="90">
                  <c:v>1246.6706129708084</c:v>
                </c:pt>
                <c:pt idx="91">
                  <c:v>1270.1102815211771</c:v>
                </c:pt>
                <c:pt idx="92">
                  <c:v>1208.4083888258745</c:v>
                </c:pt>
                <c:pt idx="93">
                  <c:v>1159.9316387679701</c:v>
                </c:pt>
                <c:pt idx="94">
                  <c:v>1098.8481239497585</c:v>
                </c:pt>
                <c:pt idx="95">
                  <c:v>1173.7670486630716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24-49B9-B2A2-9F01A33124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Predict_Demand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Sheet1!$A$2:$A$121</c:f>
              <c:numCache>
                <c:formatCode>General</c:formatCode>
                <c:ptCount val="120"/>
                <c:pt idx="0" formatCode="@">
                  <c:v>2555</c:v>
                </c:pt>
                <c:pt idx="12" formatCode="@">
                  <c:v>2556</c:v>
                </c:pt>
                <c:pt idx="24" formatCode="@">
                  <c:v>2557</c:v>
                </c:pt>
                <c:pt idx="36" formatCode="@">
                  <c:v>2558</c:v>
                </c:pt>
                <c:pt idx="48" formatCode="@">
                  <c:v>2559</c:v>
                </c:pt>
                <c:pt idx="60" formatCode="@">
                  <c:v>2560</c:v>
                </c:pt>
                <c:pt idx="72" formatCode="@">
                  <c:v>2561</c:v>
                </c:pt>
                <c:pt idx="84" formatCode="@">
                  <c:v>2562</c:v>
                </c:pt>
                <c:pt idx="96" formatCode="@">
                  <c:v>2563</c:v>
                </c:pt>
                <c:pt idx="108" formatCode="@">
                  <c:v>2564</c:v>
                </c:pt>
              </c:numCache>
            </c:numRef>
          </c:cat>
          <c:val>
            <c:numRef>
              <c:f>Sheet1!$C$2:$C$121</c:f>
              <c:numCache>
                <c:formatCode>General</c:formatCode>
                <c:ptCount val="120"/>
                <c:pt idx="0">
                  <c:v>968.75059711575557</c:v>
                </c:pt>
                <c:pt idx="1">
                  <c:v>915.70174072671546</c:v>
                </c:pt>
                <c:pt idx="2">
                  <c:v>972.34884843525299</c:v>
                </c:pt>
                <c:pt idx="3">
                  <c:v>922.15221699531912</c:v>
                </c:pt>
                <c:pt idx="4">
                  <c:v>966.48259117376699</c:v>
                </c:pt>
                <c:pt idx="5">
                  <c:v>936.35259262269199</c:v>
                </c:pt>
                <c:pt idx="6">
                  <c:v>989.88451741573442</c:v>
                </c:pt>
                <c:pt idx="7">
                  <c:v>995.85129637309706</c:v>
                </c:pt>
                <c:pt idx="8">
                  <c:v>983.34932950691496</c:v>
                </c:pt>
                <c:pt idx="9">
                  <c:v>1016.5660967807592</c:v>
                </c:pt>
                <c:pt idx="10">
                  <c:v>979.63371263185172</c:v>
                </c:pt>
                <c:pt idx="11">
                  <c:v>1032.5332370886099</c:v>
                </c:pt>
                <c:pt idx="12">
                  <c:v>1055.5646896144399</c:v>
                </c:pt>
                <c:pt idx="13">
                  <c:v>963.01837880396704</c:v>
                </c:pt>
                <c:pt idx="14">
                  <c:v>1005.6412414424395</c:v>
                </c:pt>
                <c:pt idx="15">
                  <c:v>946.30754012419197</c:v>
                </c:pt>
                <c:pt idx="16">
                  <c:v>989.31958557161772</c:v>
                </c:pt>
                <c:pt idx="17">
                  <c:v>952.20671900035404</c:v>
                </c:pt>
                <c:pt idx="18">
                  <c:v>1003.6836337140005</c:v>
                </c:pt>
                <c:pt idx="19">
                  <c:v>1001.66753076036</c:v>
                </c:pt>
                <c:pt idx="20">
                  <c:v>980.70475131896774</c:v>
                </c:pt>
                <c:pt idx="21">
                  <c:v>1010.2678980010295</c:v>
                </c:pt>
                <c:pt idx="22">
                  <c:v>974.61750474472456</c:v>
                </c:pt>
                <c:pt idx="23">
                  <c:v>1024.7940700053398</c:v>
                </c:pt>
                <c:pt idx="24">
                  <c:v>1047.841827557839</c:v>
                </c:pt>
                <c:pt idx="25">
                  <c:v>982.43715539242498</c:v>
                </c:pt>
                <c:pt idx="26">
                  <c:v>1012.5884950536306</c:v>
                </c:pt>
                <c:pt idx="27">
                  <c:v>971.64122714198515</c:v>
                </c:pt>
                <c:pt idx="28">
                  <c:v>1015.3116105945293</c:v>
                </c:pt>
                <c:pt idx="29">
                  <c:v>997.72250738298328</c:v>
                </c:pt>
                <c:pt idx="30">
                  <c:v>1048.0469317421009</c:v>
                </c:pt>
                <c:pt idx="31">
                  <c:v>1049.2687044966201</c:v>
                </c:pt>
                <c:pt idx="32">
                  <c:v>1030.0053411880401</c:v>
                </c:pt>
                <c:pt idx="33">
                  <c:v>1058.24176431968</c:v>
                </c:pt>
                <c:pt idx="34">
                  <c:v>1026.3093140578189</c:v>
                </c:pt>
                <c:pt idx="35">
                  <c:v>1085.068971082721</c:v>
                </c:pt>
                <c:pt idx="36">
                  <c:v>1111.1876450868299</c:v>
                </c:pt>
                <c:pt idx="37">
                  <c:v>1113.669903838919</c:v>
                </c:pt>
                <c:pt idx="38">
                  <c:v>1128.9197341991101</c:v>
                </c:pt>
                <c:pt idx="39">
                  <c:v>1137.7816861488</c:v>
                </c:pt>
                <c:pt idx="40">
                  <c:v>1193.4895835143</c:v>
                </c:pt>
                <c:pt idx="41">
                  <c:v>1179.205823732141</c:v>
                </c:pt>
                <c:pt idx="42">
                  <c:v>1203.9600751759701</c:v>
                </c:pt>
                <c:pt idx="43">
                  <c:v>1175.9987827816012</c:v>
                </c:pt>
                <c:pt idx="44">
                  <c:v>1119.2801628621401</c:v>
                </c:pt>
                <c:pt idx="45">
                  <c:v>1114.2941837789299</c:v>
                </c:pt>
                <c:pt idx="46">
                  <c:v>1084.56396034758</c:v>
                </c:pt>
                <c:pt idx="47">
                  <c:v>1127.4971517668509</c:v>
                </c:pt>
                <c:pt idx="48">
                  <c:v>1130.1465920273099</c:v>
                </c:pt>
                <c:pt idx="49">
                  <c:v>1107.03347908194</c:v>
                </c:pt>
                <c:pt idx="50">
                  <c:v>1159.9003103466</c:v>
                </c:pt>
                <c:pt idx="51">
                  <c:v>1167.0847774153399</c:v>
                </c:pt>
                <c:pt idx="52">
                  <c:v>1202.43135123057</c:v>
                </c:pt>
                <c:pt idx="53">
                  <c:v>1177.1668867016301</c:v>
                </c:pt>
                <c:pt idx="54">
                  <c:v>1207.3828689931599</c:v>
                </c:pt>
                <c:pt idx="55">
                  <c:v>1216.02163124187</c:v>
                </c:pt>
                <c:pt idx="56">
                  <c:v>1162.36617850723</c:v>
                </c:pt>
                <c:pt idx="57">
                  <c:v>1181.8838776631301</c:v>
                </c:pt>
                <c:pt idx="58">
                  <c:v>1141.7719639279601</c:v>
                </c:pt>
                <c:pt idx="59">
                  <c:v>1186.7534068732498</c:v>
                </c:pt>
                <c:pt idx="60">
                  <c:v>1218.6443525807199</c:v>
                </c:pt>
                <c:pt idx="61">
                  <c:v>1220.8937563934699</c:v>
                </c:pt>
                <c:pt idx="62">
                  <c:v>1227.4507999775701</c:v>
                </c:pt>
                <c:pt idx="63">
                  <c:v>1239.5264552412809</c:v>
                </c:pt>
                <c:pt idx="64">
                  <c:v>1293.2721904121399</c:v>
                </c:pt>
                <c:pt idx="65">
                  <c:v>1277.9900702902701</c:v>
                </c:pt>
                <c:pt idx="66">
                  <c:v>1300.7810945427</c:v>
                </c:pt>
                <c:pt idx="67">
                  <c:v>1272.16536998638</c:v>
                </c:pt>
                <c:pt idx="68">
                  <c:v>1210.9667895268701</c:v>
                </c:pt>
                <c:pt idx="69">
                  <c:v>1199.6584190838998</c:v>
                </c:pt>
                <c:pt idx="70">
                  <c:v>1173.3766875148399</c:v>
                </c:pt>
                <c:pt idx="71">
                  <c:v>1205.67594595114</c:v>
                </c:pt>
                <c:pt idx="72">
                  <c:v>1206.234296719369</c:v>
                </c:pt>
                <c:pt idx="73">
                  <c:v>1221.26948782103</c:v>
                </c:pt>
                <c:pt idx="74">
                  <c:v>1238.49813224027</c:v>
                </c:pt>
                <c:pt idx="75">
                  <c:v>1236.3509284994898</c:v>
                </c:pt>
                <c:pt idx="76">
                  <c:v>1263.5376933359901</c:v>
                </c:pt>
                <c:pt idx="77">
                  <c:v>1238.6769472456499</c:v>
                </c:pt>
                <c:pt idx="78">
                  <c:v>1264.0293882546798</c:v>
                </c:pt>
                <c:pt idx="79">
                  <c:v>1274.2931485623089</c:v>
                </c:pt>
                <c:pt idx="80">
                  <c:v>1215.8157372425601</c:v>
                </c:pt>
                <c:pt idx="81">
                  <c:v>1237.1373076627701</c:v>
                </c:pt>
                <c:pt idx="82">
                  <c:v>1192.1578292132499</c:v>
                </c:pt>
                <c:pt idx="83">
                  <c:v>1235.2468721409609</c:v>
                </c:pt>
                <c:pt idx="84">
                  <c:v>1248.7881912698099</c:v>
                </c:pt>
                <c:pt idx="85">
                  <c:v>1220.48593373835</c:v>
                </c:pt>
                <c:pt idx="86">
                  <c:v>1330.23069461459</c:v>
                </c:pt>
                <c:pt idx="87">
                  <c:v>1274.72932816554</c:v>
                </c:pt>
                <c:pt idx="88">
                  <c:v>1294.08451270872</c:v>
                </c:pt>
                <c:pt idx="89">
                  <c:v>1251.2822333473798</c:v>
                </c:pt>
                <c:pt idx="90">
                  <c:v>1276.08128745052</c:v>
                </c:pt>
                <c:pt idx="91">
                  <c:v>1249.2641766306599</c:v>
                </c:pt>
                <c:pt idx="92">
                  <c:v>1224.5942919717199</c:v>
                </c:pt>
                <c:pt idx="93">
                  <c:v>1228.8955600910001</c:v>
                </c:pt>
                <c:pt idx="94">
                  <c:v>1141.7898631656913</c:v>
                </c:pt>
                <c:pt idx="95">
                  <c:v>1155.8485270635001</c:v>
                </c:pt>
                <c:pt idx="96">
                  <c:v>1186.6266143181299</c:v>
                </c:pt>
                <c:pt idx="97">
                  <c:v>1161.8194283051698</c:v>
                </c:pt>
                <c:pt idx="98">
                  <c:v>1205.081148000889</c:v>
                </c:pt>
                <c:pt idx="99">
                  <c:v>1183.2192315351199</c:v>
                </c:pt>
                <c:pt idx="100">
                  <c:v>1223.7307302784698</c:v>
                </c:pt>
                <c:pt idx="101">
                  <c:v>1197.88888899577</c:v>
                </c:pt>
                <c:pt idx="102">
                  <c:v>1233.3197426929298</c:v>
                </c:pt>
                <c:pt idx="103">
                  <c:v>1225.9133829229299</c:v>
                </c:pt>
                <c:pt idx="104">
                  <c:v>1187.4852774973001</c:v>
                </c:pt>
                <c:pt idx="105">
                  <c:v>1202.4690798338099</c:v>
                </c:pt>
                <c:pt idx="106">
                  <c:v>1160.8788813424901</c:v>
                </c:pt>
                <c:pt idx="107">
                  <c:v>1203.278663705431</c:v>
                </c:pt>
                <c:pt idx="108">
                  <c:v>1222.2307058895601</c:v>
                </c:pt>
                <c:pt idx="109">
                  <c:v>1197.4235198766</c:v>
                </c:pt>
                <c:pt idx="110">
                  <c:v>1240.685239572319</c:v>
                </c:pt>
                <c:pt idx="111">
                  <c:v>1218.8233231065499</c:v>
                </c:pt>
                <c:pt idx="112">
                  <c:v>1259.3348218498998</c:v>
                </c:pt>
                <c:pt idx="113">
                  <c:v>1233.4929805672</c:v>
                </c:pt>
                <c:pt idx="114">
                  <c:v>1268.9238342643498</c:v>
                </c:pt>
                <c:pt idx="115">
                  <c:v>1261.5174744943599</c:v>
                </c:pt>
                <c:pt idx="116">
                  <c:v>1223.0893690687301</c:v>
                </c:pt>
                <c:pt idx="117">
                  <c:v>1238.0731714052401</c:v>
                </c:pt>
                <c:pt idx="118">
                  <c:v>1196.4829729139199</c:v>
                </c:pt>
                <c:pt idx="119">
                  <c:v>1238.8827552768498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24-49B9-B2A2-9F01A33124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2936208"/>
        <c:axId val="252936600"/>
      </c:lineChart>
      <c:catAx>
        <c:axId val="252936208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52936600"/>
        <c:crosses val="autoZero"/>
        <c:auto val="0"/>
        <c:lblAlgn val="ctr"/>
        <c:lblOffset val="100"/>
        <c:noMultiLvlLbl val="0"/>
      </c:catAx>
      <c:valAx>
        <c:axId val="252936600"/>
        <c:scaling>
          <c:orientation val="minMax"/>
          <c:max val="1400"/>
          <c:min val="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5293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defRPr>
            </a:pPr>
            <a:r>
              <a:rPr lang="th-TH" b="1">
                <a:latin typeface="JasmineUPC" panose="02020603050405020304" pitchFamily="18" charset="-34"/>
                <a:cs typeface="JasmineUPC" panose="02020603050405020304" pitchFamily="18" charset="-34"/>
              </a:rPr>
              <a:t>ความต้องการใช้ข้าวโพดเลี้ยงสัตว์</a:t>
            </a:r>
            <a:endParaRPr lang="en-US" b="1">
              <a:latin typeface="JasmineUPC" panose="02020603050405020304" pitchFamily="18" charset="-34"/>
              <a:cs typeface="JasmineUPC" panose="02020603050405020304" pitchFamily="18" charset="-34"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ความต้องการใช้ข้าวโพดเลี้ยงสัตว์ 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กราฟ!$A$2:$A$35</c:f>
              <c:numCache>
                <c:formatCode>General</c:formatCode>
                <c:ptCount val="34"/>
                <c:pt idx="0">
                  <c:v>2531</c:v>
                </c:pt>
                <c:pt idx="1">
                  <c:v>2532</c:v>
                </c:pt>
                <c:pt idx="2">
                  <c:v>2533</c:v>
                </c:pt>
                <c:pt idx="3">
                  <c:v>2534</c:v>
                </c:pt>
                <c:pt idx="4">
                  <c:v>2535</c:v>
                </c:pt>
                <c:pt idx="5">
                  <c:v>2536</c:v>
                </c:pt>
                <c:pt idx="6">
                  <c:v>2537</c:v>
                </c:pt>
                <c:pt idx="7">
                  <c:v>2538</c:v>
                </c:pt>
                <c:pt idx="8">
                  <c:v>2539</c:v>
                </c:pt>
                <c:pt idx="9">
                  <c:v>2540</c:v>
                </c:pt>
                <c:pt idx="10">
                  <c:v>2541</c:v>
                </c:pt>
                <c:pt idx="11">
                  <c:v>2542</c:v>
                </c:pt>
                <c:pt idx="12">
                  <c:v>2543</c:v>
                </c:pt>
                <c:pt idx="13">
                  <c:v>2544</c:v>
                </c:pt>
                <c:pt idx="14">
                  <c:v>2545</c:v>
                </c:pt>
                <c:pt idx="15">
                  <c:v>2546</c:v>
                </c:pt>
                <c:pt idx="16">
                  <c:v>2547</c:v>
                </c:pt>
                <c:pt idx="17">
                  <c:v>2548</c:v>
                </c:pt>
                <c:pt idx="18">
                  <c:v>2549</c:v>
                </c:pt>
                <c:pt idx="19">
                  <c:v>2550</c:v>
                </c:pt>
                <c:pt idx="20">
                  <c:v>2551</c:v>
                </c:pt>
                <c:pt idx="21">
                  <c:v>2552</c:v>
                </c:pt>
                <c:pt idx="22">
                  <c:v>2553</c:v>
                </c:pt>
                <c:pt idx="23">
                  <c:v>2554</c:v>
                </c:pt>
                <c:pt idx="24">
                  <c:v>2555</c:v>
                </c:pt>
                <c:pt idx="25">
                  <c:v>2556</c:v>
                </c:pt>
                <c:pt idx="26">
                  <c:v>2557</c:v>
                </c:pt>
                <c:pt idx="27">
                  <c:v>2558</c:v>
                </c:pt>
                <c:pt idx="28">
                  <c:v>2559</c:v>
                </c:pt>
                <c:pt idx="29">
                  <c:v>2560</c:v>
                </c:pt>
                <c:pt idx="30">
                  <c:v>2561</c:v>
                </c:pt>
                <c:pt idx="31">
                  <c:v>2562</c:v>
                </c:pt>
                <c:pt idx="32">
                  <c:v>2563</c:v>
                </c:pt>
                <c:pt idx="33">
                  <c:v>2564</c:v>
                </c:pt>
              </c:numCache>
            </c:numRef>
          </c:cat>
          <c:val>
            <c:numRef>
              <c:f>กราฟ!$B$2:$B$35</c:f>
              <c:numCache>
                <c:formatCode>#,##0.00</c:formatCode>
                <c:ptCount val="34"/>
                <c:pt idx="0">
                  <c:v>2235625</c:v>
                </c:pt>
                <c:pt idx="1">
                  <c:v>2504912.5</c:v>
                </c:pt>
                <c:pt idx="2">
                  <c:v>2613250</c:v>
                </c:pt>
                <c:pt idx="3">
                  <c:v>2800810</c:v>
                </c:pt>
                <c:pt idx="4">
                  <c:v>3068550</c:v>
                </c:pt>
                <c:pt idx="5">
                  <c:v>3094139.3</c:v>
                </c:pt>
                <c:pt idx="6">
                  <c:v>4174125</c:v>
                </c:pt>
                <c:pt idx="7">
                  <c:v>3977283.3</c:v>
                </c:pt>
                <c:pt idx="8">
                  <c:v>4412664.8</c:v>
                </c:pt>
                <c:pt idx="9">
                  <c:v>4302378</c:v>
                </c:pt>
                <c:pt idx="10">
                  <c:v>3839663.33</c:v>
                </c:pt>
                <c:pt idx="11">
                  <c:v>4519432.83</c:v>
                </c:pt>
                <c:pt idx="12">
                  <c:v>4557227.5</c:v>
                </c:pt>
                <c:pt idx="13">
                  <c:v>4774999.0999999996</c:v>
                </c:pt>
                <c:pt idx="14">
                  <c:v>4797446.7</c:v>
                </c:pt>
                <c:pt idx="15">
                  <c:v>4753457.5</c:v>
                </c:pt>
                <c:pt idx="16">
                  <c:v>3858130.7</c:v>
                </c:pt>
                <c:pt idx="17">
                  <c:v>4079835.1</c:v>
                </c:pt>
                <c:pt idx="18">
                  <c:v>4751850.5999999996</c:v>
                </c:pt>
                <c:pt idx="19">
                  <c:v>4755767.5</c:v>
                </c:pt>
                <c:pt idx="20">
                  <c:v>4912377.5999999996</c:v>
                </c:pt>
                <c:pt idx="21">
                  <c:v>4848877.2</c:v>
                </c:pt>
                <c:pt idx="22">
                  <c:v>5086122.5</c:v>
                </c:pt>
                <c:pt idx="23">
                  <c:v>5671868</c:v>
                </c:pt>
                <c:pt idx="24">
                  <c:v>6217117.9000000004</c:v>
                </c:pt>
                <c:pt idx="25">
                  <c:v>6401568.5999999996</c:v>
                </c:pt>
                <c:pt idx="26">
                  <c:v>7034135.7999999998</c:v>
                </c:pt>
                <c:pt idx="27">
                  <c:v>7594237.0999999996</c:v>
                </c:pt>
                <c:pt idx="28">
                  <c:v>7815482.0999999996</c:v>
                </c:pt>
                <c:pt idx="29">
                  <c:v>8082643.4000000004</c:v>
                </c:pt>
                <c:pt idx="30">
                  <c:v>8242790.9000000004</c:v>
                </c:pt>
                <c:pt idx="31">
                  <c:v>8514090.6999999993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A7-4F86-8579-9BB494C812BF}"/>
            </c:ext>
          </c:extLst>
        </c:ser>
        <c:ser>
          <c:idx val="3"/>
          <c:order val="1"/>
          <c:tx>
            <c:v>พยากรณ์ความต้องการใช้ข้าวโพดเลี้ยงสัตว์</c:v>
          </c:tx>
          <c:dPt>
            <c:idx val="32"/>
            <c:marker>
              <c:spPr>
                <a:noFill/>
                <a:ln>
                  <a:solidFill>
                    <a:srgbClr val="00B050"/>
                  </a:solidFill>
                </a:ln>
              </c:spPr>
            </c:marker>
            <c:bubble3D val="0"/>
            <c:spPr>
              <a:ln>
                <a:solidFill>
                  <a:srgbClr val="00B05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96A7-4F86-8579-9BB494C812BF}"/>
              </c:ext>
            </c:extLst>
          </c:dPt>
          <c:dPt>
            <c:idx val="33"/>
            <c:marker>
              <c:spPr>
                <a:ln>
                  <a:solidFill>
                    <a:srgbClr val="00B050"/>
                  </a:solidFill>
                </a:ln>
              </c:spPr>
            </c:marker>
            <c:bubble3D val="0"/>
            <c:spPr>
              <a:ln>
                <a:solidFill>
                  <a:srgbClr val="00B05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4-96A7-4F86-8579-9BB494C812BF}"/>
              </c:ext>
            </c:extLst>
          </c:dPt>
          <c:val>
            <c:numRef>
              <c:f>กราฟ!$E$2:$E$35</c:f>
              <c:numCache>
                <c:formatCode>_(* #,##0.00_);_(* \(#,##0.00\);_(* "-"??_);_(@_)</c:formatCode>
                <c:ptCount val="34"/>
                <c:pt idx="0">
                  <c:v>2235624.9999999576</c:v>
                </c:pt>
                <c:pt idx="1">
                  <c:v>2313183.4751656717</c:v>
                </c:pt>
                <c:pt idx="2">
                  <c:v>2558998.1285289396</c:v>
                </c:pt>
                <c:pt idx="3">
                  <c:v>2694847.4615698582</c:v>
                </c:pt>
                <c:pt idx="4">
                  <c:v>2880146.6865331298</c:v>
                </c:pt>
                <c:pt idx="5">
                  <c:v>3142975.0940762535</c:v>
                </c:pt>
                <c:pt idx="6">
                  <c:v>3209513.8939226111</c:v>
                </c:pt>
                <c:pt idx="7">
                  <c:v>4141090.0235523144</c:v>
                </c:pt>
                <c:pt idx="8">
                  <c:v>4141926.7723465026</c:v>
                </c:pt>
                <c:pt idx="9">
                  <c:v>4519723.696733512</c:v>
                </c:pt>
                <c:pt idx="10">
                  <c:v>4486880.8854293441</c:v>
                </c:pt>
                <c:pt idx="11">
                  <c:v>4073141.5938852532</c:v>
                </c:pt>
                <c:pt idx="12">
                  <c:v>4599066.3367875731</c:v>
                </c:pt>
                <c:pt idx="13">
                  <c:v>4722227.7273782799</c:v>
                </c:pt>
                <c:pt idx="14">
                  <c:v>4931875.747794928</c:v>
                </c:pt>
                <c:pt idx="15">
                  <c:v>4985879.4865235481</c:v>
                </c:pt>
                <c:pt idx="16">
                  <c:v>4956078.7190382052</c:v>
                </c:pt>
                <c:pt idx="17">
                  <c:v>4155195.7931096908</c:v>
                </c:pt>
                <c:pt idx="18">
                  <c:v>4233754.5276990635</c:v>
                </c:pt>
                <c:pt idx="19">
                  <c:v>4826710.0736884847</c:v>
                </c:pt>
                <c:pt idx="20">
                  <c:v>4932427.7277805107</c:v>
                </c:pt>
                <c:pt idx="21">
                  <c:v>5086112.1312567806</c:v>
                </c:pt>
                <c:pt idx="22">
                  <c:v>5055589.2253291588</c:v>
                </c:pt>
                <c:pt idx="23">
                  <c:v>5257502.5816061515</c:v>
                </c:pt>
                <c:pt idx="24">
                  <c:v>5797827.4384563332</c:v>
                </c:pt>
                <c:pt idx="25">
                  <c:v>6361330.5216791686</c:v>
                </c:pt>
                <c:pt idx="26">
                  <c:v>6616972.5889463797</c:v>
                </c:pt>
                <c:pt idx="27">
                  <c:v>7207310.755355251</c:v>
                </c:pt>
                <c:pt idx="28">
                  <c:v>7792219.7278428869</c:v>
                </c:pt>
                <c:pt idx="29">
                  <c:v>8082761.1213770788</c:v>
                </c:pt>
                <c:pt idx="30">
                  <c:v>8363066.5796538191</c:v>
                </c:pt>
                <c:pt idx="31">
                  <c:v>8548543.0751879159</c:v>
                </c:pt>
                <c:pt idx="32">
                  <c:v>8815156.6725557111</c:v>
                </c:pt>
                <c:pt idx="33">
                  <c:v>9120972.7686685789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6A7-4F86-8579-9BB494C81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745952"/>
        <c:axId val="247746336"/>
      </c:lineChart>
      <c:catAx>
        <c:axId val="24774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7746336"/>
        <c:crosses val="autoZero"/>
        <c:auto val="1"/>
        <c:lblAlgn val="ctr"/>
        <c:lblOffset val="100"/>
        <c:noMultiLvlLbl val="0"/>
      </c:catAx>
      <c:valAx>
        <c:axId val="24774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7745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h-TH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'สรุป(รวม) (2)'!$P$2</c:f>
              <c:strCache>
                <c:ptCount val="1"/>
                <c:pt idx="0">
                  <c:v>    ไนจีเรีย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'สรุป(รวม) (2)'!$O$4:$O$13</c:f>
              <c:numCache>
                <c:formatCode>General</c:formatCode>
                <c:ptCount val="10"/>
                <c:pt idx="0">
                  <c:v>2552</c:v>
                </c:pt>
                <c:pt idx="1">
                  <c:v>2553</c:v>
                </c:pt>
                <c:pt idx="2">
                  <c:v>2554</c:v>
                </c:pt>
                <c:pt idx="3">
                  <c:v>2555</c:v>
                </c:pt>
                <c:pt idx="4">
                  <c:v>2556</c:v>
                </c:pt>
                <c:pt idx="5">
                  <c:v>2557</c:v>
                </c:pt>
                <c:pt idx="6">
                  <c:v>2558</c:v>
                </c:pt>
                <c:pt idx="7">
                  <c:v>2559</c:v>
                </c:pt>
                <c:pt idx="8">
                  <c:v>2560</c:v>
                </c:pt>
                <c:pt idx="9">
                  <c:v>2561</c:v>
                </c:pt>
              </c:numCache>
            </c:numRef>
          </c:cat>
          <c:val>
            <c:numRef>
              <c:f>'สรุป(รวม) (2)'!$P$4:$P$13</c:f>
              <c:numCache>
                <c:formatCode>General</c:formatCode>
                <c:ptCount val="10"/>
                <c:pt idx="0">
                  <c:v>36.822248000000002</c:v>
                </c:pt>
                <c:pt idx="1">
                  <c:v>42.533180000000002</c:v>
                </c:pt>
                <c:pt idx="2">
                  <c:v>46.190247999999997</c:v>
                </c:pt>
                <c:pt idx="3">
                  <c:v>50.950291999999997</c:v>
                </c:pt>
                <c:pt idx="4">
                  <c:v>47.406770000000002</c:v>
                </c:pt>
                <c:pt idx="5">
                  <c:v>56.328479999999999</c:v>
                </c:pt>
                <c:pt idx="6">
                  <c:v>57.643270999999999</c:v>
                </c:pt>
                <c:pt idx="7">
                  <c:v>59.565916000000001</c:v>
                </c:pt>
                <c:pt idx="8">
                  <c:v>59.350878000000002</c:v>
                </c:pt>
                <c:pt idx="9">
                  <c:v>59.475202000000003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1D-4783-B364-37728275FCDA}"/>
            </c:ext>
          </c:extLst>
        </c:ser>
        <c:ser>
          <c:idx val="1"/>
          <c:order val="1"/>
          <c:tx>
            <c:strRef>
              <c:f>'สรุป(รวม) (2)'!$Q$2</c:f>
              <c:strCache>
                <c:ptCount val="1"/>
                <c:pt idx="0">
                  <c:v>    ไทย</c:v>
                </c:pt>
              </c:strCache>
            </c:strRef>
          </c:tx>
          <c:spPr>
            <a:ln w="47625" cap="rnd">
              <a:solidFill>
                <a:srgbClr val="00206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'สรุป(รวม) (2)'!$O$4:$O$13</c:f>
              <c:numCache>
                <c:formatCode>General</c:formatCode>
                <c:ptCount val="10"/>
                <c:pt idx="0">
                  <c:v>2552</c:v>
                </c:pt>
                <c:pt idx="1">
                  <c:v>2553</c:v>
                </c:pt>
                <c:pt idx="2">
                  <c:v>2554</c:v>
                </c:pt>
                <c:pt idx="3">
                  <c:v>2555</c:v>
                </c:pt>
                <c:pt idx="4">
                  <c:v>2556</c:v>
                </c:pt>
                <c:pt idx="5">
                  <c:v>2557</c:v>
                </c:pt>
                <c:pt idx="6">
                  <c:v>2558</c:v>
                </c:pt>
                <c:pt idx="7">
                  <c:v>2559</c:v>
                </c:pt>
                <c:pt idx="8">
                  <c:v>2560</c:v>
                </c:pt>
                <c:pt idx="9">
                  <c:v>2561</c:v>
                </c:pt>
              </c:numCache>
            </c:numRef>
          </c:cat>
          <c:val>
            <c:numRef>
              <c:f>'สรุป(รวม) (2)'!$Q$4:$Q$13</c:f>
              <c:numCache>
                <c:formatCode>General</c:formatCode>
                <c:ptCount val="10"/>
                <c:pt idx="0">
                  <c:v>30.088024000000001</c:v>
                </c:pt>
                <c:pt idx="1">
                  <c:v>22.005739999999999</c:v>
                </c:pt>
                <c:pt idx="2">
                  <c:v>21.912416</c:v>
                </c:pt>
                <c:pt idx="3">
                  <c:v>29.848490999999999</c:v>
                </c:pt>
                <c:pt idx="4">
                  <c:v>30.227542</c:v>
                </c:pt>
                <c:pt idx="5">
                  <c:v>30.022051999999999</c:v>
                </c:pt>
                <c:pt idx="6">
                  <c:v>32.357740999999997</c:v>
                </c:pt>
                <c:pt idx="7">
                  <c:v>31.161000000000001</c:v>
                </c:pt>
                <c:pt idx="8">
                  <c:v>30.839862</c:v>
                </c:pt>
                <c:pt idx="9">
                  <c:v>31.678017000000001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1D-4783-B364-37728275FCDA}"/>
            </c:ext>
          </c:extLst>
        </c:ser>
        <c:ser>
          <c:idx val="2"/>
          <c:order val="2"/>
          <c:tx>
            <c:strRef>
              <c:f>'สรุป(รวม) (2)'!$R$2</c:f>
              <c:strCache>
                <c:ptCount val="1"/>
                <c:pt idx="0">
                  <c:v>    DR คองโก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'สรุป(รวม) (2)'!$O$4:$O$13</c:f>
              <c:numCache>
                <c:formatCode>General</c:formatCode>
                <c:ptCount val="10"/>
                <c:pt idx="0">
                  <c:v>2552</c:v>
                </c:pt>
                <c:pt idx="1">
                  <c:v>2553</c:v>
                </c:pt>
                <c:pt idx="2">
                  <c:v>2554</c:v>
                </c:pt>
                <c:pt idx="3">
                  <c:v>2555</c:v>
                </c:pt>
                <c:pt idx="4">
                  <c:v>2556</c:v>
                </c:pt>
                <c:pt idx="5">
                  <c:v>2557</c:v>
                </c:pt>
                <c:pt idx="6">
                  <c:v>2558</c:v>
                </c:pt>
                <c:pt idx="7">
                  <c:v>2559</c:v>
                </c:pt>
                <c:pt idx="8">
                  <c:v>2560</c:v>
                </c:pt>
                <c:pt idx="9">
                  <c:v>2561</c:v>
                </c:pt>
              </c:numCache>
            </c:numRef>
          </c:cat>
          <c:val>
            <c:numRef>
              <c:f>'สรุป(รวม) (2)'!$R$4:$R$13</c:f>
              <c:numCache>
                <c:formatCode>General</c:formatCode>
                <c:ptCount val="10"/>
                <c:pt idx="0">
                  <c:v>15.054449999999999</c:v>
                </c:pt>
                <c:pt idx="1">
                  <c:v>15.01371</c:v>
                </c:pt>
                <c:pt idx="2">
                  <c:v>15.024172</c:v>
                </c:pt>
                <c:pt idx="3">
                  <c:v>33.033366000000001</c:v>
                </c:pt>
                <c:pt idx="4">
                  <c:v>33.918252000000003</c:v>
                </c:pt>
                <c:pt idx="5">
                  <c:v>34.867925</c:v>
                </c:pt>
                <c:pt idx="6">
                  <c:v>34.930686999999999</c:v>
                </c:pt>
                <c:pt idx="7">
                  <c:v>34.572288</c:v>
                </c:pt>
                <c:pt idx="8">
                  <c:v>31.020430999999999</c:v>
                </c:pt>
                <c:pt idx="9">
                  <c:v>29.952479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1D-4783-B364-37728275FCDA}"/>
            </c:ext>
          </c:extLst>
        </c:ser>
        <c:ser>
          <c:idx val="3"/>
          <c:order val="3"/>
          <c:tx>
            <c:strRef>
              <c:f>'สรุป(รวม) (2)'!$S$2</c:f>
              <c:strCache>
                <c:ptCount val="1"/>
                <c:pt idx="0">
                  <c:v>     กานา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'สรุป(รวม) (2)'!$O$4:$O$13</c:f>
              <c:numCache>
                <c:formatCode>General</c:formatCode>
                <c:ptCount val="10"/>
                <c:pt idx="0">
                  <c:v>2552</c:v>
                </c:pt>
                <c:pt idx="1">
                  <c:v>2553</c:v>
                </c:pt>
                <c:pt idx="2">
                  <c:v>2554</c:v>
                </c:pt>
                <c:pt idx="3">
                  <c:v>2555</c:v>
                </c:pt>
                <c:pt idx="4">
                  <c:v>2556</c:v>
                </c:pt>
                <c:pt idx="5">
                  <c:v>2557</c:v>
                </c:pt>
                <c:pt idx="6">
                  <c:v>2558</c:v>
                </c:pt>
                <c:pt idx="7">
                  <c:v>2559</c:v>
                </c:pt>
                <c:pt idx="8">
                  <c:v>2560</c:v>
                </c:pt>
                <c:pt idx="9">
                  <c:v>2561</c:v>
                </c:pt>
              </c:numCache>
            </c:numRef>
          </c:cat>
          <c:val>
            <c:numRef>
              <c:f>'สรุป(รวม) (2)'!$S$4:$S$13</c:f>
              <c:numCache>
                <c:formatCode>General</c:formatCode>
                <c:ptCount val="10"/>
                <c:pt idx="0">
                  <c:v>12.230600000000001</c:v>
                </c:pt>
                <c:pt idx="1">
                  <c:v>13.504085999999999</c:v>
                </c:pt>
                <c:pt idx="2">
                  <c:v>14.240867</c:v>
                </c:pt>
                <c:pt idx="3">
                  <c:v>14.547279</c:v>
                </c:pt>
                <c:pt idx="4">
                  <c:v>15.989940000000001</c:v>
                </c:pt>
                <c:pt idx="5">
                  <c:v>17.798217000000001</c:v>
                </c:pt>
                <c:pt idx="6">
                  <c:v>17.212755999999999</c:v>
                </c:pt>
                <c:pt idx="7">
                  <c:v>17.798217000000001</c:v>
                </c:pt>
                <c:pt idx="8">
                  <c:v>19.008724999999998</c:v>
                </c:pt>
                <c:pt idx="9">
                  <c:v>20.845960000000002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01D-4783-B364-37728275FCDA}"/>
            </c:ext>
          </c:extLst>
        </c:ser>
        <c:ser>
          <c:idx val="4"/>
          <c:order val="4"/>
          <c:tx>
            <c:strRef>
              <c:f>'สรุป(รวม) (2)'!$T$2</c:f>
              <c:strCache>
                <c:ptCount val="1"/>
                <c:pt idx="0">
                  <c:v>    บราซิล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'สรุป(รวม) (2)'!$O$4:$O$13</c:f>
              <c:numCache>
                <c:formatCode>General</c:formatCode>
                <c:ptCount val="10"/>
                <c:pt idx="0">
                  <c:v>2552</c:v>
                </c:pt>
                <c:pt idx="1">
                  <c:v>2553</c:v>
                </c:pt>
                <c:pt idx="2">
                  <c:v>2554</c:v>
                </c:pt>
                <c:pt idx="3">
                  <c:v>2555</c:v>
                </c:pt>
                <c:pt idx="4">
                  <c:v>2556</c:v>
                </c:pt>
                <c:pt idx="5">
                  <c:v>2557</c:v>
                </c:pt>
                <c:pt idx="6">
                  <c:v>2558</c:v>
                </c:pt>
                <c:pt idx="7">
                  <c:v>2559</c:v>
                </c:pt>
                <c:pt idx="8">
                  <c:v>2560</c:v>
                </c:pt>
                <c:pt idx="9">
                  <c:v>2561</c:v>
                </c:pt>
              </c:numCache>
            </c:numRef>
          </c:cat>
          <c:val>
            <c:numRef>
              <c:f>'สรุป(รวม) (2)'!$T$4:$T$13</c:f>
              <c:numCache>
                <c:formatCode>General</c:formatCode>
                <c:ptCount val="10"/>
                <c:pt idx="0">
                  <c:v>24.403981000000002</c:v>
                </c:pt>
                <c:pt idx="1">
                  <c:v>24.967051999999999</c:v>
                </c:pt>
                <c:pt idx="2">
                  <c:v>25.349542</c:v>
                </c:pt>
                <c:pt idx="3">
                  <c:v>23.044557000000001</c:v>
                </c:pt>
                <c:pt idx="4">
                  <c:v>21.484217999999998</c:v>
                </c:pt>
                <c:pt idx="5">
                  <c:v>23.253513999999999</c:v>
                </c:pt>
                <c:pt idx="6">
                  <c:v>23.059704</c:v>
                </c:pt>
                <c:pt idx="7">
                  <c:v>21.036314000000001</c:v>
                </c:pt>
                <c:pt idx="8">
                  <c:v>18.501645</c:v>
                </c:pt>
                <c:pt idx="9">
                  <c:v>17.644732999999999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01D-4783-B364-37728275F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8710168"/>
        <c:axId val="248710552"/>
      </c:lineChart>
      <c:catAx>
        <c:axId val="248710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8710552"/>
        <c:crosses val="autoZero"/>
        <c:auto val="1"/>
        <c:lblAlgn val="ctr"/>
        <c:lblOffset val="100"/>
        <c:noMultiLvlLbl val="0"/>
      </c:catAx>
      <c:valAx>
        <c:axId val="248710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8710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ไทย</c:v>
                </c:pt>
              </c:strCache>
            </c:strRef>
          </c:tx>
          <c:spPr>
            <a:solidFill>
              <a:srgbClr val="00B050"/>
            </a:solidFill>
            <a:ln w="31750">
              <a:noFill/>
            </a:ln>
            <a:effectLst/>
            <a:sp3d/>
          </c:spPr>
          <c:invertIfNegative val="0"/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382-468D-BF3A-659BC22D5F00}"/>
              </c:ext>
            </c:extLst>
          </c:dPt>
          <c:cat>
            <c:numRef>
              <c:f>Sheet2!$A$3:$A$12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Sheet2!$B$3:$B$12</c:f>
              <c:numCache>
                <c:formatCode>_-* #,##0_-;\-* #,##0_-;_-* "-"??_-;_-@_-</c:formatCode>
                <c:ptCount val="10"/>
                <c:pt idx="0">
                  <c:v>4273380</c:v>
                </c:pt>
                <c:pt idx="1">
                  <c:v>3735209</c:v>
                </c:pt>
                <c:pt idx="2">
                  <c:v>4697244</c:v>
                </c:pt>
                <c:pt idx="3">
                  <c:v>5816935</c:v>
                </c:pt>
                <c:pt idx="4">
                  <c:v>6800255</c:v>
                </c:pt>
                <c:pt idx="5">
                  <c:v>7299015</c:v>
                </c:pt>
                <c:pt idx="6">
                  <c:v>6417987</c:v>
                </c:pt>
                <c:pt idx="7">
                  <c:v>6402290</c:v>
                </c:pt>
                <c:pt idx="8">
                  <c:v>3992652</c:v>
                </c:pt>
                <c:pt idx="9">
                  <c:v>2415175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82-468D-BF3A-659BC22D5F00}"/>
            </c:ext>
          </c:extLst>
        </c:ser>
        <c:ser>
          <c:idx val="1"/>
          <c:order val="1"/>
          <c:tx>
            <c:strRef>
              <c:f>Sheet2!$C$2</c:f>
              <c:strCache>
                <c:ptCount val="1"/>
                <c:pt idx="0">
                  <c:v>กัมพูชา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cat>
            <c:numRef>
              <c:f>Sheet2!$A$3:$A$12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Sheet2!$C$3:$C$12</c:f>
              <c:numCache>
                <c:formatCode>_-* #,##0_-;\-* #,##0_-;_-* "-"??_-;_-@_-</c:formatCode>
                <c:ptCount val="10"/>
                <c:pt idx="0">
                  <c:v>24000</c:v>
                </c:pt>
                <c:pt idx="1">
                  <c:v>93503</c:v>
                </c:pt>
                <c:pt idx="2">
                  <c:v>139766</c:v>
                </c:pt>
                <c:pt idx="3">
                  <c:v>112967</c:v>
                </c:pt>
                <c:pt idx="4">
                  <c:v>98412</c:v>
                </c:pt>
                <c:pt idx="5">
                  <c:v>117526</c:v>
                </c:pt>
                <c:pt idx="6">
                  <c:v>176120</c:v>
                </c:pt>
                <c:pt idx="7">
                  <c:v>204589</c:v>
                </c:pt>
                <c:pt idx="8">
                  <c:v>84367</c:v>
                </c:pt>
                <c:pt idx="9">
                  <c:v>1564165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82-468D-BF3A-659BC22D5F00}"/>
            </c:ext>
          </c:extLst>
        </c:ser>
        <c:ser>
          <c:idx val="2"/>
          <c:order val="2"/>
          <c:tx>
            <c:strRef>
              <c:f>Sheet2!$D$2</c:f>
              <c:strCache>
                <c:ptCount val="1"/>
                <c:pt idx="0">
                  <c:v>คอสตาริกา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cat>
            <c:numRef>
              <c:f>Sheet2!$A$3:$A$12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Sheet2!$D$3:$D$12</c:f>
              <c:numCache>
                <c:formatCode>_-* #,##0_-;\-* #,##0_-;_-* "-"??_-;_-@_-</c:formatCode>
                <c:ptCount val="10"/>
                <c:pt idx="0">
                  <c:v>92359</c:v>
                </c:pt>
                <c:pt idx="1">
                  <c:v>85765</c:v>
                </c:pt>
                <c:pt idx="2">
                  <c:v>92606</c:v>
                </c:pt>
                <c:pt idx="3">
                  <c:v>91066</c:v>
                </c:pt>
                <c:pt idx="4">
                  <c:v>91584</c:v>
                </c:pt>
                <c:pt idx="5">
                  <c:v>98259</c:v>
                </c:pt>
                <c:pt idx="6">
                  <c:v>101797</c:v>
                </c:pt>
                <c:pt idx="7">
                  <c:v>107522</c:v>
                </c:pt>
                <c:pt idx="8">
                  <c:v>133656</c:v>
                </c:pt>
                <c:pt idx="9">
                  <c:v>113448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82-468D-BF3A-659BC22D5F00}"/>
            </c:ext>
          </c:extLst>
        </c:ser>
        <c:ser>
          <c:idx val="3"/>
          <c:order val="3"/>
          <c:tx>
            <c:strRef>
              <c:f>Sheet2!$E$2</c:f>
              <c:strCache>
                <c:ptCount val="1"/>
                <c:pt idx="0">
                  <c:v>สปป. ลาว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  <a:sp3d/>
          </c:spPr>
          <c:invertIfNegative val="0"/>
          <c:cat>
            <c:numRef>
              <c:f>Sheet2!$A$3:$A$12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Sheet2!$E$3:$E$12</c:f>
              <c:numCache>
                <c:formatCode>_-* #,##0_-;\-* #,##0_-;_-* "-"??_-;_-@_-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7986</c:v>
                </c:pt>
                <c:pt idx="3">
                  <c:v>11299</c:v>
                </c:pt>
                <c:pt idx="4">
                  <c:v>0</c:v>
                </c:pt>
                <c:pt idx="5">
                  <c:v>30232</c:v>
                </c:pt>
                <c:pt idx="6">
                  <c:v>0</c:v>
                </c:pt>
                <c:pt idx="7">
                  <c:v>71362</c:v>
                </c:pt>
                <c:pt idx="8">
                  <c:v>72233</c:v>
                </c:pt>
                <c:pt idx="9">
                  <c:v>714948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382-468D-BF3A-659BC22D5F00}"/>
            </c:ext>
          </c:extLst>
        </c:ser>
        <c:ser>
          <c:idx val="4"/>
          <c:order val="4"/>
          <c:tx>
            <c:strRef>
              <c:f>Sheet2!$F$2</c:f>
              <c:strCache>
                <c:ptCount val="1"/>
                <c:pt idx="0">
                  <c:v>เวียดนาม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  <a:sp3d/>
          </c:spPr>
          <c:invertIfNegative val="0"/>
          <c:cat>
            <c:numRef>
              <c:f>Sheet2!$A$3:$A$12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Sheet2!$F$3:$F$12</c:f>
              <c:numCache>
                <c:formatCode>_-* #,##0_-;\-* #,##0_-;_-* "-"??_-;_-@_-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552178</c:v>
                </c:pt>
                <c:pt idx="4">
                  <c:v>0</c:v>
                </c:pt>
                <c:pt idx="5">
                  <c:v>432990</c:v>
                </c:pt>
                <c:pt idx="6">
                  <c:v>225632</c:v>
                </c:pt>
                <c:pt idx="7">
                  <c:v>233415</c:v>
                </c:pt>
                <c:pt idx="8">
                  <c:v>143420</c:v>
                </c:pt>
                <c:pt idx="9">
                  <c:v>370174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382-468D-BF3A-659BC22D5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shape val="box"/>
        <c:axId val="248427768"/>
        <c:axId val="248428152"/>
        <c:axId val="248409416"/>
      </c:bar3DChart>
      <c:catAx>
        <c:axId val="248427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8428152"/>
        <c:crosses val="autoZero"/>
        <c:auto val="1"/>
        <c:lblAlgn val="ctr"/>
        <c:lblOffset val="100"/>
        <c:noMultiLvlLbl val="0"/>
      </c:catAx>
      <c:valAx>
        <c:axId val="248428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_-* #,##0_-;\-* #,##0_-;_-* &quot;-&quot;??_-;_-@_-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8427768"/>
        <c:crosses val="autoZero"/>
        <c:crossBetween val="between"/>
      </c:valAx>
      <c:serAx>
        <c:axId val="248409416"/>
        <c:scaling>
          <c:orientation val="minMax"/>
        </c:scaling>
        <c:delete val="1"/>
        <c:axPos val="b"/>
        <c:majorTickMark val="out"/>
        <c:minorTickMark val="none"/>
        <c:tickLblPos val="nextTo"/>
        <c:crossAx val="248428152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Sheet2!$B$18</c:f>
              <c:strCache>
                <c:ptCount val="1"/>
                <c:pt idx="0">
                  <c:v>ไทย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cat>
            <c:numRef>
              <c:f>Sheet2!$A$19:$A$28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Sheet2!$B$19:$B$28</c:f>
              <c:numCache>
                <c:formatCode>General</c:formatCode>
                <c:ptCount val="10"/>
                <c:pt idx="0">
                  <c:v>1694245</c:v>
                </c:pt>
                <c:pt idx="1">
                  <c:v>1861061</c:v>
                </c:pt>
                <c:pt idx="2">
                  <c:v>2208224</c:v>
                </c:pt>
                <c:pt idx="3">
                  <c:v>2428562</c:v>
                </c:pt>
                <c:pt idx="4">
                  <c:v>2993452</c:v>
                </c:pt>
                <c:pt idx="5">
                  <c:v>2886977</c:v>
                </c:pt>
                <c:pt idx="6">
                  <c:v>3216156</c:v>
                </c:pt>
                <c:pt idx="7">
                  <c:v>3046083</c:v>
                </c:pt>
                <c:pt idx="8">
                  <c:v>2839739</c:v>
                </c:pt>
                <c:pt idx="9">
                  <c:v>2788472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E1-4A7F-99F2-BA9B8FE906E1}"/>
            </c:ext>
          </c:extLst>
        </c:ser>
        <c:ser>
          <c:idx val="1"/>
          <c:order val="1"/>
          <c:tx>
            <c:strRef>
              <c:f>Sheet2!$C$18</c:f>
              <c:strCache>
                <c:ptCount val="1"/>
                <c:pt idx="0">
                  <c:v>เวียดนาม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cat>
            <c:numRef>
              <c:f>Sheet2!$A$19:$A$28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Sheet2!$C$19:$C$28</c:f>
              <c:numCache>
                <c:formatCode>General</c:formatCode>
                <c:ptCount val="10"/>
                <c:pt idx="0">
                  <c:v>0</c:v>
                </c:pt>
                <c:pt idx="1">
                  <c:v>977781</c:v>
                </c:pt>
                <c:pt idx="2">
                  <c:v>0</c:v>
                </c:pt>
                <c:pt idx="3">
                  <c:v>1500457</c:v>
                </c:pt>
                <c:pt idx="4">
                  <c:v>1494961</c:v>
                </c:pt>
                <c:pt idx="5">
                  <c:v>1990852</c:v>
                </c:pt>
                <c:pt idx="6">
                  <c:v>1637020</c:v>
                </c:pt>
                <c:pt idx="7">
                  <c:v>618264</c:v>
                </c:pt>
                <c:pt idx="8">
                  <c:v>496577</c:v>
                </c:pt>
                <c:pt idx="9">
                  <c:v>851711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E1-4A7F-99F2-BA9B8FE906E1}"/>
            </c:ext>
          </c:extLst>
        </c:ser>
        <c:ser>
          <c:idx val="2"/>
          <c:order val="2"/>
          <c:tx>
            <c:strRef>
              <c:f>Sheet2!$D$18</c:f>
              <c:strCache>
                <c:ptCount val="1"/>
                <c:pt idx="0">
                  <c:v>กัมพูชา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Sheet2!$A$19:$A$28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Sheet2!$D$19:$D$28</c:f>
              <c:numCache>
                <c:formatCode>General</c:formatCode>
                <c:ptCount val="10"/>
                <c:pt idx="0">
                  <c:v>13723</c:v>
                </c:pt>
                <c:pt idx="1">
                  <c:v>15722</c:v>
                </c:pt>
                <c:pt idx="2">
                  <c:v>16635</c:v>
                </c:pt>
                <c:pt idx="3">
                  <c:v>3591</c:v>
                </c:pt>
                <c:pt idx="4">
                  <c:v>3527</c:v>
                </c:pt>
                <c:pt idx="5">
                  <c:v>30312</c:v>
                </c:pt>
                <c:pt idx="6">
                  <c:v>38763</c:v>
                </c:pt>
                <c:pt idx="7">
                  <c:v>78796</c:v>
                </c:pt>
                <c:pt idx="8">
                  <c:v>73494</c:v>
                </c:pt>
                <c:pt idx="9">
                  <c:v>52372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E1-4A7F-99F2-BA9B8FE906E1}"/>
            </c:ext>
          </c:extLst>
        </c:ser>
        <c:ser>
          <c:idx val="3"/>
          <c:order val="3"/>
          <c:tx>
            <c:strRef>
              <c:f>Sheet2!$E$18</c:f>
              <c:strCache>
                <c:ptCount val="1"/>
                <c:pt idx="0">
                  <c:v>ปารากวัย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noFill/>
              </a:ln>
              <a:effectLst/>
            </c:spPr>
          </c:marker>
          <c:cat>
            <c:numRef>
              <c:f>Sheet2!$A$19:$A$28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Sheet2!$E$19:$E$28</c:f>
              <c:numCache>
                <c:formatCode>General</c:formatCode>
                <c:ptCount val="10"/>
                <c:pt idx="0">
                  <c:v>25197</c:v>
                </c:pt>
                <c:pt idx="1">
                  <c:v>36810</c:v>
                </c:pt>
                <c:pt idx="2">
                  <c:v>32284</c:v>
                </c:pt>
                <c:pt idx="3">
                  <c:v>29494</c:v>
                </c:pt>
                <c:pt idx="4">
                  <c:v>12391</c:v>
                </c:pt>
                <c:pt idx="5">
                  <c:v>17747</c:v>
                </c:pt>
                <c:pt idx="6">
                  <c:v>43755</c:v>
                </c:pt>
                <c:pt idx="7">
                  <c:v>23447</c:v>
                </c:pt>
                <c:pt idx="8">
                  <c:v>21327</c:v>
                </c:pt>
                <c:pt idx="9">
                  <c:v>31746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E1-4A7F-99F2-BA9B8FE906E1}"/>
            </c:ext>
          </c:extLst>
        </c:ser>
        <c:ser>
          <c:idx val="4"/>
          <c:order val="4"/>
          <c:tx>
            <c:strRef>
              <c:f>Sheet2!$F$18</c:f>
              <c:strCache>
                <c:ptCount val="1"/>
                <c:pt idx="0">
                  <c:v>เยอรมนี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Sheet2!$A$19:$A$28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Sheet2!$F$19:$F$28</c:f>
              <c:numCache>
                <c:formatCode>General</c:formatCode>
                <c:ptCount val="10"/>
                <c:pt idx="0">
                  <c:v>2716</c:v>
                </c:pt>
                <c:pt idx="1">
                  <c:v>2830</c:v>
                </c:pt>
                <c:pt idx="2">
                  <c:v>2749</c:v>
                </c:pt>
                <c:pt idx="3">
                  <c:v>3502</c:v>
                </c:pt>
                <c:pt idx="4">
                  <c:v>3263</c:v>
                </c:pt>
                <c:pt idx="5">
                  <c:v>3980</c:v>
                </c:pt>
                <c:pt idx="6">
                  <c:v>3791</c:v>
                </c:pt>
                <c:pt idx="7">
                  <c:v>4514</c:v>
                </c:pt>
                <c:pt idx="8">
                  <c:v>4819</c:v>
                </c:pt>
                <c:pt idx="9">
                  <c:v>4382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CE1-4A7F-99F2-BA9B8FE90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462584"/>
        <c:axId val="248462976"/>
      </c:lineChart>
      <c:catAx>
        <c:axId val="248462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8462976"/>
        <c:crosses val="autoZero"/>
        <c:auto val="1"/>
        <c:lblAlgn val="ctr"/>
        <c:lblOffset val="100"/>
        <c:noMultiLvlLbl val="0"/>
      </c:catAx>
      <c:valAx>
        <c:axId val="248462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8462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'[data มันสำปะหลัง 44-62 - Copy.xls]Sheet3'!$B$1</c:f>
              <c:strCache>
                <c:ptCount val="1"/>
                <c:pt idx="0">
                  <c:v>ปริมาณส่งออกมันเส้นไทย (ตัน)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'[data มันสำปะหลัง 44-62 - Copy.xls]Sheet3'!$A$2:$A$157</c:f>
              <c:numCache>
                <c:formatCode>mmm\-yy</c:formatCode>
                <c:ptCount val="156"/>
                <c:pt idx="0">
                  <c:v>18264</c:v>
                </c:pt>
                <c:pt idx="1">
                  <c:v>18295</c:v>
                </c:pt>
                <c:pt idx="2">
                  <c:v>18323</c:v>
                </c:pt>
                <c:pt idx="3">
                  <c:v>18354</c:v>
                </c:pt>
                <c:pt idx="4">
                  <c:v>18384</c:v>
                </c:pt>
                <c:pt idx="5">
                  <c:v>18415</c:v>
                </c:pt>
                <c:pt idx="6">
                  <c:v>18445</c:v>
                </c:pt>
                <c:pt idx="7">
                  <c:v>18476</c:v>
                </c:pt>
                <c:pt idx="8">
                  <c:v>18507</c:v>
                </c:pt>
                <c:pt idx="9">
                  <c:v>18537</c:v>
                </c:pt>
                <c:pt idx="10">
                  <c:v>18568</c:v>
                </c:pt>
                <c:pt idx="11">
                  <c:v>18598</c:v>
                </c:pt>
                <c:pt idx="12">
                  <c:v>18629</c:v>
                </c:pt>
                <c:pt idx="13">
                  <c:v>18660</c:v>
                </c:pt>
                <c:pt idx="14">
                  <c:v>18688</c:v>
                </c:pt>
                <c:pt idx="15">
                  <c:v>18719</c:v>
                </c:pt>
                <c:pt idx="16">
                  <c:v>18749</c:v>
                </c:pt>
                <c:pt idx="17">
                  <c:v>18780</c:v>
                </c:pt>
                <c:pt idx="18">
                  <c:v>18810</c:v>
                </c:pt>
                <c:pt idx="19">
                  <c:v>18841</c:v>
                </c:pt>
                <c:pt idx="20">
                  <c:v>18872</c:v>
                </c:pt>
                <c:pt idx="21">
                  <c:v>18902</c:v>
                </c:pt>
                <c:pt idx="22">
                  <c:v>18933</c:v>
                </c:pt>
                <c:pt idx="23">
                  <c:v>18963</c:v>
                </c:pt>
                <c:pt idx="24">
                  <c:v>18994</c:v>
                </c:pt>
                <c:pt idx="25">
                  <c:v>19025</c:v>
                </c:pt>
                <c:pt idx="26">
                  <c:v>19054</c:v>
                </c:pt>
                <c:pt idx="27">
                  <c:v>19085</c:v>
                </c:pt>
                <c:pt idx="28">
                  <c:v>19115</c:v>
                </c:pt>
                <c:pt idx="29">
                  <c:v>19146</c:v>
                </c:pt>
                <c:pt idx="30">
                  <c:v>19176</c:v>
                </c:pt>
                <c:pt idx="31">
                  <c:v>19207</c:v>
                </c:pt>
                <c:pt idx="32">
                  <c:v>19238</c:v>
                </c:pt>
                <c:pt idx="33">
                  <c:v>19268</c:v>
                </c:pt>
                <c:pt idx="34">
                  <c:v>19299</c:v>
                </c:pt>
                <c:pt idx="35">
                  <c:v>19329</c:v>
                </c:pt>
                <c:pt idx="36">
                  <c:v>19360</c:v>
                </c:pt>
                <c:pt idx="37">
                  <c:v>19391</c:v>
                </c:pt>
                <c:pt idx="38">
                  <c:v>19419</c:v>
                </c:pt>
                <c:pt idx="39">
                  <c:v>19450</c:v>
                </c:pt>
                <c:pt idx="40">
                  <c:v>19480</c:v>
                </c:pt>
                <c:pt idx="41">
                  <c:v>19511</c:v>
                </c:pt>
                <c:pt idx="42">
                  <c:v>19541</c:v>
                </c:pt>
                <c:pt idx="43">
                  <c:v>19572</c:v>
                </c:pt>
                <c:pt idx="44">
                  <c:v>19603</c:v>
                </c:pt>
                <c:pt idx="45">
                  <c:v>19633</c:v>
                </c:pt>
                <c:pt idx="46">
                  <c:v>19664</c:v>
                </c:pt>
                <c:pt idx="47">
                  <c:v>19694</c:v>
                </c:pt>
                <c:pt idx="48">
                  <c:v>19725</c:v>
                </c:pt>
                <c:pt idx="49">
                  <c:v>19756</c:v>
                </c:pt>
                <c:pt idx="50">
                  <c:v>19784</c:v>
                </c:pt>
                <c:pt idx="51">
                  <c:v>19815</c:v>
                </c:pt>
                <c:pt idx="52">
                  <c:v>19845</c:v>
                </c:pt>
                <c:pt idx="53">
                  <c:v>19876</c:v>
                </c:pt>
                <c:pt idx="54">
                  <c:v>19906</c:v>
                </c:pt>
                <c:pt idx="55">
                  <c:v>19937</c:v>
                </c:pt>
                <c:pt idx="56">
                  <c:v>19968</c:v>
                </c:pt>
                <c:pt idx="57">
                  <c:v>19998</c:v>
                </c:pt>
                <c:pt idx="58">
                  <c:v>20029</c:v>
                </c:pt>
                <c:pt idx="59">
                  <c:v>20059</c:v>
                </c:pt>
                <c:pt idx="60">
                  <c:v>20090</c:v>
                </c:pt>
                <c:pt idx="61">
                  <c:v>20121</c:v>
                </c:pt>
                <c:pt idx="62">
                  <c:v>20149</c:v>
                </c:pt>
                <c:pt idx="63">
                  <c:v>20180</c:v>
                </c:pt>
                <c:pt idx="64">
                  <c:v>20210</c:v>
                </c:pt>
                <c:pt idx="65">
                  <c:v>20241</c:v>
                </c:pt>
                <c:pt idx="66">
                  <c:v>20271</c:v>
                </c:pt>
                <c:pt idx="67">
                  <c:v>20302</c:v>
                </c:pt>
                <c:pt idx="68">
                  <c:v>20333</c:v>
                </c:pt>
                <c:pt idx="69">
                  <c:v>20363</c:v>
                </c:pt>
                <c:pt idx="70">
                  <c:v>20394</c:v>
                </c:pt>
                <c:pt idx="71">
                  <c:v>20424</c:v>
                </c:pt>
                <c:pt idx="72">
                  <c:v>20455</c:v>
                </c:pt>
                <c:pt idx="73">
                  <c:v>20486</c:v>
                </c:pt>
                <c:pt idx="74">
                  <c:v>20515</c:v>
                </c:pt>
                <c:pt idx="75">
                  <c:v>20546</c:v>
                </c:pt>
                <c:pt idx="76">
                  <c:v>20576</c:v>
                </c:pt>
                <c:pt idx="77">
                  <c:v>20607</c:v>
                </c:pt>
                <c:pt idx="78">
                  <c:v>20637</c:v>
                </c:pt>
                <c:pt idx="79">
                  <c:v>20668</c:v>
                </c:pt>
                <c:pt idx="80">
                  <c:v>20699</c:v>
                </c:pt>
                <c:pt idx="81">
                  <c:v>20729</c:v>
                </c:pt>
                <c:pt idx="82">
                  <c:v>20760</c:v>
                </c:pt>
                <c:pt idx="83">
                  <c:v>20790</c:v>
                </c:pt>
                <c:pt idx="84">
                  <c:v>20821</c:v>
                </c:pt>
                <c:pt idx="85">
                  <c:v>20852</c:v>
                </c:pt>
                <c:pt idx="86">
                  <c:v>20880</c:v>
                </c:pt>
                <c:pt idx="87">
                  <c:v>20911</c:v>
                </c:pt>
                <c:pt idx="88">
                  <c:v>20941</c:v>
                </c:pt>
                <c:pt idx="89">
                  <c:v>20972</c:v>
                </c:pt>
                <c:pt idx="90">
                  <c:v>21002</c:v>
                </c:pt>
                <c:pt idx="91">
                  <c:v>21033</c:v>
                </c:pt>
                <c:pt idx="92">
                  <c:v>21064</c:v>
                </c:pt>
                <c:pt idx="93">
                  <c:v>21094</c:v>
                </c:pt>
                <c:pt idx="94">
                  <c:v>21125</c:v>
                </c:pt>
                <c:pt idx="95">
                  <c:v>21155</c:v>
                </c:pt>
                <c:pt idx="96">
                  <c:v>21186</c:v>
                </c:pt>
                <c:pt idx="97">
                  <c:v>21217</c:v>
                </c:pt>
                <c:pt idx="98">
                  <c:v>21245</c:v>
                </c:pt>
                <c:pt idx="99">
                  <c:v>21276</c:v>
                </c:pt>
                <c:pt idx="100">
                  <c:v>21306</c:v>
                </c:pt>
                <c:pt idx="101">
                  <c:v>21337</c:v>
                </c:pt>
                <c:pt idx="102">
                  <c:v>21367</c:v>
                </c:pt>
                <c:pt idx="103">
                  <c:v>21398</c:v>
                </c:pt>
                <c:pt idx="104">
                  <c:v>21429</c:v>
                </c:pt>
                <c:pt idx="105">
                  <c:v>21459</c:v>
                </c:pt>
                <c:pt idx="106">
                  <c:v>21490</c:v>
                </c:pt>
                <c:pt idx="107">
                  <c:v>21520</c:v>
                </c:pt>
                <c:pt idx="108">
                  <c:v>21551</c:v>
                </c:pt>
                <c:pt idx="109">
                  <c:v>21582</c:v>
                </c:pt>
                <c:pt idx="110">
                  <c:v>21610</c:v>
                </c:pt>
                <c:pt idx="111">
                  <c:v>21641</c:v>
                </c:pt>
                <c:pt idx="112">
                  <c:v>21671</c:v>
                </c:pt>
                <c:pt idx="113">
                  <c:v>21702</c:v>
                </c:pt>
                <c:pt idx="114">
                  <c:v>21732</c:v>
                </c:pt>
                <c:pt idx="115">
                  <c:v>21763</c:v>
                </c:pt>
                <c:pt idx="116">
                  <c:v>21794</c:v>
                </c:pt>
                <c:pt idx="117">
                  <c:v>21824</c:v>
                </c:pt>
                <c:pt idx="118">
                  <c:v>21855</c:v>
                </c:pt>
                <c:pt idx="119">
                  <c:v>21885</c:v>
                </c:pt>
                <c:pt idx="120">
                  <c:v>21916</c:v>
                </c:pt>
                <c:pt idx="121">
                  <c:v>21947</c:v>
                </c:pt>
                <c:pt idx="122">
                  <c:v>21976</c:v>
                </c:pt>
                <c:pt idx="123">
                  <c:v>22007</c:v>
                </c:pt>
                <c:pt idx="124">
                  <c:v>22037</c:v>
                </c:pt>
                <c:pt idx="125">
                  <c:v>22068</c:v>
                </c:pt>
                <c:pt idx="126">
                  <c:v>22098</c:v>
                </c:pt>
                <c:pt idx="127">
                  <c:v>22129</c:v>
                </c:pt>
                <c:pt idx="128">
                  <c:v>22160</c:v>
                </c:pt>
                <c:pt idx="129">
                  <c:v>22190</c:v>
                </c:pt>
                <c:pt idx="130">
                  <c:v>22221</c:v>
                </c:pt>
                <c:pt idx="131">
                  <c:v>22251</c:v>
                </c:pt>
                <c:pt idx="132">
                  <c:v>22282</c:v>
                </c:pt>
                <c:pt idx="133">
                  <c:v>22313</c:v>
                </c:pt>
                <c:pt idx="134">
                  <c:v>22341</c:v>
                </c:pt>
                <c:pt idx="135">
                  <c:v>22372</c:v>
                </c:pt>
                <c:pt idx="136">
                  <c:v>22402</c:v>
                </c:pt>
                <c:pt idx="137">
                  <c:v>22433</c:v>
                </c:pt>
                <c:pt idx="138">
                  <c:v>22463</c:v>
                </c:pt>
                <c:pt idx="139">
                  <c:v>22494</c:v>
                </c:pt>
                <c:pt idx="140">
                  <c:v>22525</c:v>
                </c:pt>
                <c:pt idx="141">
                  <c:v>22555</c:v>
                </c:pt>
                <c:pt idx="142">
                  <c:v>22586</c:v>
                </c:pt>
                <c:pt idx="143">
                  <c:v>22616</c:v>
                </c:pt>
                <c:pt idx="144">
                  <c:v>22647</c:v>
                </c:pt>
                <c:pt idx="145">
                  <c:v>22678</c:v>
                </c:pt>
                <c:pt idx="146">
                  <c:v>22706</c:v>
                </c:pt>
                <c:pt idx="147">
                  <c:v>22737</c:v>
                </c:pt>
                <c:pt idx="148">
                  <c:v>22767</c:v>
                </c:pt>
                <c:pt idx="149">
                  <c:v>22798</c:v>
                </c:pt>
                <c:pt idx="150">
                  <c:v>22828</c:v>
                </c:pt>
                <c:pt idx="151">
                  <c:v>22859</c:v>
                </c:pt>
                <c:pt idx="152">
                  <c:v>22890</c:v>
                </c:pt>
                <c:pt idx="153">
                  <c:v>22920</c:v>
                </c:pt>
                <c:pt idx="154">
                  <c:v>22951</c:v>
                </c:pt>
                <c:pt idx="155">
                  <c:v>22981</c:v>
                </c:pt>
              </c:numCache>
            </c:numRef>
          </c:cat>
          <c:val>
            <c:numRef>
              <c:f>'[data มันสำปะหลัง 44-62 - Copy.xls]Sheet3'!$B$2:$B$157</c:f>
              <c:numCache>
                <c:formatCode>_(* #,##0.00_);_(* \(#,##0.00\);_(* "-"??_);_(@_)</c:formatCode>
                <c:ptCount val="156"/>
                <c:pt idx="0">
                  <c:v>532732.31000000017</c:v>
                </c:pt>
                <c:pt idx="1">
                  <c:v>458888.52899999992</c:v>
                </c:pt>
                <c:pt idx="2">
                  <c:v>277204.24400000001</c:v>
                </c:pt>
                <c:pt idx="3">
                  <c:v>191904.90099999998</c:v>
                </c:pt>
                <c:pt idx="4">
                  <c:v>258438.72099999999</c:v>
                </c:pt>
                <c:pt idx="5">
                  <c:v>254139.10200000001</c:v>
                </c:pt>
                <c:pt idx="6">
                  <c:v>168817.663</c:v>
                </c:pt>
                <c:pt idx="7">
                  <c:v>123216.745</c:v>
                </c:pt>
                <c:pt idx="8">
                  <c:v>84431.70699999998</c:v>
                </c:pt>
                <c:pt idx="9">
                  <c:v>26540.69</c:v>
                </c:pt>
                <c:pt idx="10">
                  <c:v>85913.751000000004</c:v>
                </c:pt>
                <c:pt idx="11">
                  <c:v>218222.35699999996</c:v>
                </c:pt>
                <c:pt idx="12">
                  <c:v>127350.26</c:v>
                </c:pt>
                <c:pt idx="13">
                  <c:v>68474.12000000001</c:v>
                </c:pt>
                <c:pt idx="14">
                  <c:v>208365.7</c:v>
                </c:pt>
                <c:pt idx="15">
                  <c:v>129029.54599999999</c:v>
                </c:pt>
                <c:pt idx="16">
                  <c:v>36533.75</c:v>
                </c:pt>
                <c:pt idx="17">
                  <c:v>75137.19</c:v>
                </c:pt>
                <c:pt idx="18">
                  <c:v>74047.838000000003</c:v>
                </c:pt>
                <c:pt idx="19">
                  <c:v>133991.36399999997</c:v>
                </c:pt>
                <c:pt idx="20">
                  <c:v>48563.289999999994</c:v>
                </c:pt>
                <c:pt idx="21">
                  <c:v>59576.802000000003</c:v>
                </c:pt>
                <c:pt idx="22">
                  <c:v>10748.48</c:v>
                </c:pt>
                <c:pt idx="23">
                  <c:v>230644.546</c:v>
                </c:pt>
                <c:pt idx="24">
                  <c:v>89024.335000000006</c:v>
                </c:pt>
                <c:pt idx="25">
                  <c:v>193784.82899999997</c:v>
                </c:pt>
                <c:pt idx="26">
                  <c:v>280140.47100000002</c:v>
                </c:pt>
                <c:pt idx="27">
                  <c:v>292929.5</c:v>
                </c:pt>
                <c:pt idx="28">
                  <c:v>166124.049</c:v>
                </c:pt>
                <c:pt idx="29">
                  <c:v>271313.20699999999</c:v>
                </c:pt>
                <c:pt idx="30">
                  <c:v>312270.08100000001</c:v>
                </c:pt>
                <c:pt idx="31">
                  <c:v>351218.02500000002</c:v>
                </c:pt>
                <c:pt idx="32">
                  <c:v>546131.56400000001</c:v>
                </c:pt>
                <c:pt idx="33">
                  <c:v>448926.21399999998</c:v>
                </c:pt>
                <c:pt idx="34">
                  <c:v>404776.88699999999</c:v>
                </c:pt>
                <c:pt idx="35">
                  <c:v>667588.55700000003</c:v>
                </c:pt>
                <c:pt idx="36">
                  <c:v>362730.47600000002</c:v>
                </c:pt>
                <c:pt idx="37">
                  <c:v>485829.94500000001</c:v>
                </c:pt>
                <c:pt idx="38">
                  <c:v>574560.90800000005</c:v>
                </c:pt>
                <c:pt idx="39">
                  <c:v>663212.08199999994</c:v>
                </c:pt>
                <c:pt idx="40">
                  <c:v>406735.09299999999</c:v>
                </c:pt>
                <c:pt idx="41">
                  <c:v>390050.41200000001</c:v>
                </c:pt>
                <c:pt idx="42">
                  <c:v>180661.51500000001</c:v>
                </c:pt>
                <c:pt idx="43">
                  <c:v>200996.55399999997</c:v>
                </c:pt>
                <c:pt idx="44">
                  <c:v>245321.33299999998</c:v>
                </c:pt>
                <c:pt idx="45">
                  <c:v>177645.701</c:v>
                </c:pt>
                <c:pt idx="46">
                  <c:v>181129.56599999999</c:v>
                </c:pt>
                <c:pt idx="47">
                  <c:v>247852.42899999997</c:v>
                </c:pt>
                <c:pt idx="48">
                  <c:v>322971.16799999995</c:v>
                </c:pt>
                <c:pt idx="49">
                  <c:v>410316.90700000001</c:v>
                </c:pt>
                <c:pt idx="50">
                  <c:v>476900.65799999994</c:v>
                </c:pt>
                <c:pt idx="51">
                  <c:v>81386.192999999999</c:v>
                </c:pt>
                <c:pt idx="52">
                  <c:v>414643.55099999992</c:v>
                </c:pt>
                <c:pt idx="53">
                  <c:v>135242.04999999999</c:v>
                </c:pt>
                <c:pt idx="54">
                  <c:v>234722.35799999998</c:v>
                </c:pt>
                <c:pt idx="55">
                  <c:v>368123.15899999993</c:v>
                </c:pt>
                <c:pt idx="56">
                  <c:v>166238.283</c:v>
                </c:pt>
                <c:pt idx="57">
                  <c:v>234393.48399999997</c:v>
                </c:pt>
                <c:pt idx="58">
                  <c:v>237056.579</c:v>
                </c:pt>
                <c:pt idx="59">
                  <c:v>611519.17699999991</c:v>
                </c:pt>
                <c:pt idx="60">
                  <c:v>335047.94300000009</c:v>
                </c:pt>
                <c:pt idx="61">
                  <c:v>558576.03899999999</c:v>
                </c:pt>
                <c:pt idx="62">
                  <c:v>143315.60200000001</c:v>
                </c:pt>
                <c:pt idx="63">
                  <c:v>504954.37099999993</c:v>
                </c:pt>
                <c:pt idx="64">
                  <c:v>415060.26299999992</c:v>
                </c:pt>
                <c:pt idx="65">
                  <c:v>172668.443</c:v>
                </c:pt>
                <c:pt idx="66">
                  <c:v>220161.98899999997</c:v>
                </c:pt>
                <c:pt idx="67">
                  <c:v>677471.78799999971</c:v>
                </c:pt>
                <c:pt idx="68">
                  <c:v>201388.85799999998</c:v>
                </c:pt>
                <c:pt idx="69">
                  <c:v>412296.87800000003</c:v>
                </c:pt>
                <c:pt idx="70">
                  <c:v>474288.81300000002</c:v>
                </c:pt>
                <c:pt idx="71">
                  <c:v>496745.08600000001</c:v>
                </c:pt>
                <c:pt idx="72">
                  <c:v>491024.58899999992</c:v>
                </c:pt>
                <c:pt idx="73">
                  <c:v>600047.72899999993</c:v>
                </c:pt>
                <c:pt idx="74">
                  <c:v>558479.84800000011</c:v>
                </c:pt>
                <c:pt idx="75">
                  <c:v>299041.45299999992</c:v>
                </c:pt>
                <c:pt idx="76">
                  <c:v>423546.13500000001</c:v>
                </c:pt>
                <c:pt idx="77">
                  <c:v>246456.22700000001</c:v>
                </c:pt>
                <c:pt idx="78">
                  <c:v>606918.14599999983</c:v>
                </c:pt>
                <c:pt idx="79">
                  <c:v>347418.25400000002</c:v>
                </c:pt>
                <c:pt idx="80">
                  <c:v>345230.522</c:v>
                </c:pt>
                <c:pt idx="81">
                  <c:v>484115.58399999997</c:v>
                </c:pt>
                <c:pt idx="82">
                  <c:v>386798.81900000002</c:v>
                </c:pt>
                <c:pt idx="83">
                  <c:v>966298.43400000001</c:v>
                </c:pt>
                <c:pt idx="84">
                  <c:v>819868.51</c:v>
                </c:pt>
                <c:pt idx="85">
                  <c:v>816753.57699999993</c:v>
                </c:pt>
                <c:pt idx="86">
                  <c:v>713485.08700000006</c:v>
                </c:pt>
                <c:pt idx="87">
                  <c:v>286897.61900000001</c:v>
                </c:pt>
                <c:pt idx="88">
                  <c:v>472352.38299999991</c:v>
                </c:pt>
                <c:pt idx="89">
                  <c:v>493594.97899999999</c:v>
                </c:pt>
                <c:pt idx="90">
                  <c:v>456972.50400000002</c:v>
                </c:pt>
                <c:pt idx="91">
                  <c:v>674880.01</c:v>
                </c:pt>
                <c:pt idx="92">
                  <c:v>346328.81699999992</c:v>
                </c:pt>
                <c:pt idx="93">
                  <c:v>458449.277</c:v>
                </c:pt>
                <c:pt idx="94">
                  <c:v>404400.58899999992</c:v>
                </c:pt>
                <c:pt idx="95">
                  <c:v>833113.91500000004</c:v>
                </c:pt>
                <c:pt idx="96">
                  <c:v>564183.15700000001</c:v>
                </c:pt>
                <c:pt idx="97">
                  <c:v>808955.97100000002</c:v>
                </c:pt>
                <c:pt idx="98">
                  <c:v>721694.88300000003</c:v>
                </c:pt>
                <c:pt idx="99">
                  <c:v>665123.66200000001</c:v>
                </c:pt>
                <c:pt idx="100">
                  <c:v>1071388.0590000001</c:v>
                </c:pt>
                <c:pt idx="101">
                  <c:v>692037.8600000001</c:v>
                </c:pt>
                <c:pt idx="102">
                  <c:v>641279.22699999996</c:v>
                </c:pt>
                <c:pt idx="103">
                  <c:v>299103.99699999997</c:v>
                </c:pt>
                <c:pt idx="104">
                  <c:v>253148.47200000001</c:v>
                </c:pt>
                <c:pt idx="105">
                  <c:v>559809.06900000002</c:v>
                </c:pt>
                <c:pt idx="106">
                  <c:v>367360.77500000002</c:v>
                </c:pt>
                <c:pt idx="107">
                  <c:v>615689.06299999997</c:v>
                </c:pt>
                <c:pt idx="108">
                  <c:v>530621.72399999993</c:v>
                </c:pt>
                <c:pt idx="109">
                  <c:v>633553.995</c:v>
                </c:pt>
                <c:pt idx="110">
                  <c:v>679985.56099999999</c:v>
                </c:pt>
                <c:pt idx="111">
                  <c:v>554251.88399999996</c:v>
                </c:pt>
                <c:pt idx="112">
                  <c:v>686406.40599999996</c:v>
                </c:pt>
                <c:pt idx="113">
                  <c:v>414296.71</c:v>
                </c:pt>
                <c:pt idx="114">
                  <c:v>349341.52899999992</c:v>
                </c:pt>
                <c:pt idx="115">
                  <c:v>409442.408</c:v>
                </c:pt>
                <c:pt idx="116">
                  <c:v>349909.7</c:v>
                </c:pt>
                <c:pt idx="117">
                  <c:v>354364.28400000004</c:v>
                </c:pt>
                <c:pt idx="118">
                  <c:v>791544.97199999983</c:v>
                </c:pt>
                <c:pt idx="119">
                  <c:v>668851.13699999999</c:v>
                </c:pt>
                <c:pt idx="120">
                  <c:v>452348.64699999994</c:v>
                </c:pt>
                <c:pt idx="121">
                  <c:v>722151.39800000004</c:v>
                </c:pt>
                <c:pt idx="122">
                  <c:v>699284.26599999983</c:v>
                </c:pt>
                <c:pt idx="123">
                  <c:v>557818.42500000005</c:v>
                </c:pt>
                <c:pt idx="124">
                  <c:v>456939.23400000005</c:v>
                </c:pt>
                <c:pt idx="125">
                  <c:v>356403.49800000002</c:v>
                </c:pt>
                <c:pt idx="126">
                  <c:v>526959.375</c:v>
                </c:pt>
                <c:pt idx="127">
                  <c:v>416671.01299999992</c:v>
                </c:pt>
                <c:pt idx="128">
                  <c:v>417263.07900000009</c:v>
                </c:pt>
                <c:pt idx="129">
                  <c:v>596852.20799999987</c:v>
                </c:pt>
                <c:pt idx="130">
                  <c:v>546259.44400000002</c:v>
                </c:pt>
                <c:pt idx="131">
                  <c:v>617251.17499999993</c:v>
                </c:pt>
                <c:pt idx="132">
                  <c:v>683357.72199999983</c:v>
                </c:pt>
                <c:pt idx="133">
                  <c:v>481664.98100000009</c:v>
                </c:pt>
                <c:pt idx="134">
                  <c:v>503950.77899999992</c:v>
                </c:pt>
                <c:pt idx="135">
                  <c:v>490392.26899999991</c:v>
                </c:pt>
                <c:pt idx="136">
                  <c:v>281338.40999999997</c:v>
                </c:pt>
                <c:pt idx="137">
                  <c:v>187399.25099999999</c:v>
                </c:pt>
                <c:pt idx="138">
                  <c:v>124667.51199999999</c:v>
                </c:pt>
                <c:pt idx="139">
                  <c:v>205456.962</c:v>
                </c:pt>
                <c:pt idx="140">
                  <c:v>273152.73800000001</c:v>
                </c:pt>
                <c:pt idx="141">
                  <c:v>279031.62699999992</c:v>
                </c:pt>
                <c:pt idx="142">
                  <c:v>270150.53899999999</c:v>
                </c:pt>
                <c:pt idx="143">
                  <c:v>209118.223</c:v>
                </c:pt>
                <c:pt idx="144">
                  <c:v>265023.02399999998</c:v>
                </c:pt>
                <c:pt idx="145">
                  <c:v>297370.01299999992</c:v>
                </c:pt>
                <c:pt idx="146">
                  <c:v>300576.87400000001</c:v>
                </c:pt>
                <c:pt idx="147">
                  <c:v>435979.27799999999</c:v>
                </c:pt>
                <c:pt idx="148">
                  <c:v>340757.61700000003</c:v>
                </c:pt>
                <c:pt idx="149">
                  <c:v>152756.845</c:v>
                </c:pt>
                <c:pt idx="150">
                  <c:v>200410.065</c:v>
                </c:pt>
                <c:pt idx="151">
                  <c:v>73480.71699999999</c:v>
                </c:pt>
                <c:pt idx="152">
                  <c:v>7015.8200000000006</c:v>
                </c:pt>
                <c:pt idx="153">
                  <c:v>172584.299</c:v>
                </c:pt>
                <c:pt idx="154">
                  <c:v>89277.129000000015</c:v>
                </c:pt>
                <c:pt idx="155">
                  <c:v>67323.785000000003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73-4E8F-ADE7-D1B5968AD3A0}"/>
            </c:ext>
          </c:extLst>
        </c:ser>
        <c:ser>
          <c:idx val="1"/>
          <c:order val="1"/>
          <c:tx>
            <c:strRef>
              <c:f>'[data มันสำปะหลัง 44-62 - Copy.xls]Sheet3'!$C$1</c:f>
              <c:strCache>
                <c:ptCount val="1"/>
                <c:pt idx="0">
                  <c:v>ปริมาณส่งออกแป้งมันไทย (ตัน)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'[data มันสำปะหลัง 44-62 - Copy.xls]Sheet3'!$A$2:$A$157</c:f>
              <c:numCache>
                <c:formatCode>mmm\-yy</c:formatCode>
                <c:ptCount val="156"/>
                <c:pt idx="0">
                  <c:v>18264</c:v>
                </c:pt>
                <c:pt idx="1">
                  <c:v>18295</c:v>
                </c:pt>
                <c:pt idx="2">
                  <c:v>18323</c:v>
                </c:pt>
                <c:pt idx="3">
                  <c:v>18354</c:v>
                </c:pt>
                <c:pt idx="4">
                  <c:v>18384</c:v>
                </c:pt>
                <c:pt idx="5">
                  <c:v>18415</c:v>
                </c:pt>
                <c:pt idx="6">
                  <c:v>18445</c:v>
                </c:pt>
                <c:pt idx="7">
                  <c:v>18476</c:v>
                </c:pt>
                <c:pt idx="8">
                  <c:v>18507</c:v>
                </c:pt>
                <c:pt idx="9">
                  <c:v>18537</c:v>
                </c:pt>
                <c:pt idx="10">
                  <c:v>18568</c:v>
                </c:pt>
                <c:pt idx="11">
                  <c:v>18598</c:v>
                </c:pt>
                <c:pt idx="12">
                  <c:v>18629</c:v>
                </c:pt>
                <c:pt idx="13">
                  <c:v>18660</c:v>
                </c:pt>
                <c:pt idx="14">
                  <c:v>18688</c:v>
                </c:pt>
                <c:pt idx="15">
                  <c:v>18719</c:v>
                </c:pt>
                <c:pt idx="16">
                  <c:v>18749</c:v>
                </c:pt>
                <c:pt idx="17">
                  <c:v>18780</c:v>
                </c:pt>
                <c:pt idx="18">
                  <c:v>18810</c:v>
                </c:pt>
                <c:pt idx="19">
                  <c:v>18841</c:v>
                </c:pt>
                <c:pt idx="20">
                  <c:v>18872</c:v>
                </c:pt>
                <c:pt idx="21">
                  <c:v>18902</c:v>
                </c:pt>
                <c:pt idx="22">
                  <c:v>18933</c:v>
                </c:pt>
                <c:pt idx="23">
                  <c:v>18963</c:v>
                </c:pt>
                <c:pt idx="24">
                  <c:v>18994</c:v>
                </c:pt>
                <c:pt idx="25">
                  <c:v>19025</c:v>
                </c:pt>
                <c:pt idx="26">
                  <c:v>19054</c:v>
                </c:pt>
                <c:pt idx="27">
                  <c:v>19085</c:v>
                </c:pt>
                <c:pt idx="28">
                  <c:v>19115</c:v>
                </c:pt>
                <c:pt idx="29">
                  <c:v>19146</c:v>
                </c:pt>
                <c:pt idx="30">
                  <c:v>19176</c:v>
                </c:pt>
                <c:pt idx="31">
                  <c:v>19207</c:v>
                </c:pt>
                <c:pt idx="32">
                  <c:v>19238</c:v>
                </c:pt>
                <c:pt idx="33">
                  <c:v>19268</c:v>
                </c:pt>
                <c:pt idx="34">
                  <c:v>19299</c:v>
                </c:pt>
                <c:pt idx="35">
                  <c:v>19329</c:v>
                </c:pt>
                <c:pt idx="36">
                  <c:v>19360</c:v>
                </c:pt>
                <c:pt idx="37">
                  <c:v>19391</c:v>
                </c:pt>
                <c:pt idx="38">
                  <c:v>19419</c:v>
                </c:pt>
                <c:pt idx="39">
                  <c:v>19450</c:v>
                </c:pt>
                <c:pt idx="40">
                  <c:v>19480</c:v>
                </c:pt>
                <c:pt idx="41">
                  <c:v>19511</c:v>
                </c:pt>
                <c:pt idx="42">
                  <c:v>19541</c:v>
                </c:pt>
                <c:pt idx="43">
                  <c:v>19572</c:v>
                </c:pt>
                <c:pt idx="44">
                  <c:v>19603</c:v>
                </c:pt>
                <c:pt idx="45">
                  <c:v>19633</c:v>
                </c:pt>
                <c:pt idx="46">
                  <c:v>19664</c:v>
                </c:pt>
                <c:pt idx="47">
                  <c:v>19694</c:v>
                </c:pt>
                <c:pt idx="48">
                  <c:v>19725</c:v>
                </c:pt>
                <c:pt idx="49">
                  <c:v>19756</c:v>
                </c:pt>
                <c:pt idx="50">
                  <c:v>19784</c:v>
                </c:pt>
                <c:pt idx="51">
                  <c:v>19815</c:v>
                </c:pt>
                <c:pt idx="52">
                  <c:v>19845</c:v>
                </c:pt>
                <c:pt idx="53">
                  <c:v>19876</c:v>
                </c:pt>
                <c:pt idx="54">
                  <c:v>19906</c:v>
                </c:pt>
                <c:pt idx="55">
                  <c:v>19937</c:v>
                </c:pt>
                <c:pt idx="56">
                  <c:v>19968</c:v>
                </c:pt>
                <c:pt idx="57">
                  <c:v>19998</c:v>
                </c:pt>
                <c:pt idx="58">
                  <c:v>20029</c:v>
                </c:pt>
                <c:pt idx="59">
                  <c:v>20059</c:v>
                </c:pt>
                <c:pt idx="60">
                  <c:v>20090</c:v>
                </c:pt>
                <c:pt idx="61">
                  <c:v>20121</c:v>
                </c:pt>
                <c:pt idx="62">
                  <c:v>20149</c:v>
                </c:pt>
                <c:pt idx="63">
                  <c:v>20180</c:v>
                </c:pt>
                <c:pt idx="64">
                  <c:v>20210</c:v>
                </c:pt>
                <c:pt idx="65">
                  <c:v>20241</c:v>
                </c:pt>
                <c:pt idx="66">
                  <c:v>20271</c:v>
                </c:pt>
                <c:pt idx="67">
                  <c:v>20302</c:v>
                </c:pt>
                <c:pt idx="68">
                  <c:v>20333</c:v>
                </c:pt>
                <c:pt idx="69">
                  <c:v>20363</c:v>
                </c:pt>
                <c:pt idx="70">
                  <c:v>20394</c:v>
                </c:pt>
                <c:pt idx="71">
                  <c:v>20424</c:v>
                </c:pt>
                <c:pt idx="72">
                  <c:v>20455</c:v>
                </c:pt>
                <c:pt idx="73">
                  <c:v>20486</c:v>
                </c:pt>
                <c:pt idx="74">
                  <c:v>20515</c:v>
                </c:pt>
                <c:pt idx="75">
                  <c:v>20546</c:v>
                </c:pt>
                <c:pt idx="76">
                  <c:v>20576</c:v>
                </c:pt>
                <c:pt idx="77">
                  <c:v>20607</c:v>
                </c:pt>
                <c:pt idx="78">
                  <c:v>20637</c:v>
                </c:pt>
                <c:pt idx="79">
                  <c:v>20668</c:v>
                </c:pt>
                <c:pt idx="80">
                  <c:v>20699</c:v>
                </c:pt>
                <c:pt idx="81">
                  <c:v>20729</c:v>
                </c:pt>
                <c:pt idx="82">
                  <c:v>20760</c:v>
                </c:pt>
                <c:pt idx="83">
                  <c:v>20790</c:v>
                </c:pt>
                <c:pt idx="84">
                  <c:v>20821</c:v>
                </c:pt>
                <c:pt idx="85">
                  <c:v>20852</c:v>
                </c:pt>
                <c:pt idx="86">
                  <c:v>20880</c:v>
                </c:pt>
                <c:pt idx="87">
                  <c:v>20911</c:v>
                </c:pt>
                <c:pt idx="88">
                  <c:v>20941</c:v>
                </c:pt>
                <c:pt idx="89">
                  <c:v>20972</c:v>
                </c:pt>
                <c:pt idx="90">
                  <c:v>21002</c:v>
                </c:pt>
                <c:pt idx="91">
                  <c:v>21033</c:v>
                </c:pt>
                <c:pt idx="92">
                  <c:v>21064</c:v>
                </c:pt>
                <c:pt idx="93">
                  <c:v>21094</c:v>
                </c:pt>
                <c:pt idx="94">
                  <c:v>21125</c:v>
                </c:pt>
                <c:pt idx="95">
                  <c:v>21155</c:v>
                </c:pt>
                <c:pt idx="96">
                  <c:v>21186</c:v>
                </c:pt>
                <c:pt idx="97">
                  <c:v>21217</c:v>
                </c:pt>
                <c:pt idx="98">
                  <c:v>21245</c:v>
                </c:pt>
                <c:pt idx="99">
                  <c:v>21276</c:v>
                </c:pt>
                <c:pt idx="100">
                  <c:v>21306</c:v>
                </c:pt>
                <c:pt idx="101">
                  <c:v>21337</c:v>
                </c:pt>
                <c:pt idx="102">
                  <c:v>21367</c:v>
                </c:pt>
                <c:pt idx="103">
                  <c:v>21398</c:v>
                </c:pt>
                <c:pt idx="104">
                  <c:v>21429</c:v>
                </c:pt>
                <c:pt idx="105">
                  <c:v>21459</c:v>
                </c:pt>
                <c:pt idx="106">
                  <c:v>21490</c:v>
                </c:pt>
                <c:pt idx="107">
                  <c:v>21520</c:v>
                </c:pt>
                <c:pt idx="108">
                  <c:v>21551</c:v>
                </c:pt>
                <c:pt idx="109">
                  <c:v>21582</c:v>
                </c:pt>
                <c:pt idx="110">
                  <c:v>21610</c:v>
                </c:pt>
                <c:pt idx="111">
                  <c:v>21641</c:v>
                </c:pt>
                <c:pt idx="112">
                  <c:v>21671</c:v>
                </c:pt>
                <c:pt idx="113">
                  <c:v>21702</c:v>
                </c:pt>
                <c:pt idx="114">
                  <c:v>21732</c:v>
                </c:pt>
                <c:pt idx="115">
                  <c:v>21763</c:v>
                </c:pt>
                <c:pt idx="116">
                  <c:v>21794</c:v>
                </c:pt>
                <c:pt idx="117">
                  <c:v>21824</c:v>
                </c:pt>
                <c:pt idx="118">
                  <c:v>21855</c:v>
                </c:pt>
                <c:pt idx="119">
                  <c:v>21885</c:v>
                </c:pt>
                <c:pt idx="120">
                  <c:v>21916</c:v>
                </c:pt>
                <c:pt idx="121">
                  <c:v>21947</c:v>
                </c:pt>
                <c:pt idx="122">
                  <c:v>21976</c:v>
                </c:pt>
                <c:pt idx="123">
                  <c:v>22007</c:v>
                </c:pt>
                <c:pt idx="124">
                  <c:v>22037</c:v>
                </c:pt>
                <c:pt idx="125">
                  <c:v>22068</c:v>
                </c:pt>
                <c:pt idx="126">
                  <c:v>22098</c:v>
                </c:pt>
                <c:pt idx="127">
                  <c:v>22129</c:v>
                </c:pt>
                <c:pt idx="128">
                  <c:v>22160</c:v>
                </c:pt>
                <c:pt idx="129">
                  <c:v>22190</c:v>
                </c:pt>
                <c:pt idx="130">
                  <c:v>22221</c:v>
                </c:pt>
                <c:pt idx="131">
                  <c:v>22251</c:v>
                </c:pt>
                <c:pt idx="132">
                  <c:v>22282</c:v>
                </c:pt>
                <c:pt idx="133">
                  <c:v>22313</c:v>
                </c:pt>
                <c:pt idx="134">
                  <c:v>22341</c:v>
                </c:pt>
                <c:pt idx="135">
                  <c:v>22372</c:v>
                </c:pt>
                <c:pt idx="136">
                  <c:v>22402</c:v>
                </c:pt>
                <c:pt idx="137">
                  <c:v>22433</c:v>
                </c:pt>
                <c:pt idx="138">
                  <c:v>22463</c:v>
                </c:pt>
                <c:pt idx="139">
                  <c:v>22494</c:v>
                </c:pt>
                <c:pt idx="140">
                  <c:v>22525</c:v>
                </c:pt>
                <c:pt idx="141">
                  <c:v>22555</c:v>
                </c:pt>
                <c:pt idx="142">
                  <c:v>22586</c:v>
                </c:pt>
                <c:pt idx="143">
                  <c:v>22616</c:v>
                </c:pt>
                <c:pt idx="144">
                  <c:v>22647</c:v>
                </c:pt>
                <c:pt idx="145">
                  <c:v>22678</c:v>
                </c:pt>
                <c:pt idx="146">
                  <c:v>22706</c:v>
                </c:pt>
                <c:pt idx="147">
                  <c:v>22737</c:v>
                </c:pt>
                <c:pt idx="148">
                  <c:v>22767</c:v>
                </c:pt>
                <c:pt idx="149">
                  <c:v>22798</c:v>
                </c:pt>
                <c:pt idx="150">
                  <c:v>22828</c:v>
                </c:pt>
                <c:pt idx="151">
                  <c:v>22859</c:v>
                </c:pt>
                <c:pt idx="152">
                  <c:v>22890</c:v>
                </c:pt>
                <c:pt idx="153">
                  <c:v>22920</c:v>
                </c:pt>
                <c:pt idx="154">
                  <c:v>22951</c:v>
                </c:pt>
                <c:pt idx="155">
                  <c:v>22981</c:v>
                </c:pt>
              </c:numCache>
            </c:numRef>
          </c:cat>
          <c:val>
            <c:numRef>
              <c:f>'[data มันสำปะหลัง 44-62 - Copy.xls]Sheet3'!$C$2:$C$157</c:f>
              <c:numCache>
                <c:formatCode>_(* #,##0.00_);_(* \(#,##0.00\);_(* "-"??_);_(@_)</c:formatCode>
                <c:ptCount val="156"/>
                <c:pt idx="0">
                  <c:v>144735.03</c:v>
                </c:pt>
                <c:pt idx="1">
                  <c:v>147392.79800000001</c:v>
                </c:pt>
                <c:pt idx="2">
                  <c:v>164183.16800000001</c:v>
                </c:pt>
                <c:pt idx="3">
                  <c:v>150509.579</c:v>
                </c:pt>
                <c:pt idx="4">
                  <c:v>112362.423</c:v>
                </c:pt>
                <c:pt idx="5">
                  <c:v>94586.115999999995</c:v>
                </c:pt>
                <c:pt idx="6">
                  <c:v>79701.587</c:v>
                </c:pt>
                <c:pt idx="7">
                  <c:v>96280.736999999979</c:v>
                </c:pt>
                <c:pt idx="8">
                  <c:v>118313.46699999999</c:v>
                </c:pt>
                <c:pt idx="9">
                  <c:v>120151.18100000001</c:v>
                </c:pt>
                <c:pt idx="10">
                  <c:v>110786.897</c:v>
                </c:pt>
                <c:pt idx="11">
                  <c:v>132105.50399999999</c:v>
                </c:pt>
                <c:pt idx="12">
                  <c:v>114017.31200000001</c:v>
                </c:pt>
                <c:pt idx="13">
                  <c:v>114894.088</c:v>
                </c:pt>
                <c:pt idx="14">
                  <c:v>138631.78700000001</c:v>
                </c:pt>
                <c:pt idx="15">
                  <c:v>89006.565000000002</c:v>
                </c:pt>
                <c:pt idx="16">
                  <c:v>94521.576000000001</c:v>
                </c:pt>
                <c:pt idx="17">
                  <c:v>101297.74800000001</c:v>
                </c:pt>
                <c:pt idx="18">
                  <c:v>115408.06200000001</c:v>
                </c:pt>
                <c:pt idx="19">
                  <c:v>106868.308</c:v>
                </c:pt>
                <c:pt idx="20">
                  <c:v>124261.81299999998</c:v>
                </c:pt>
                <c:pt idx="21">
                  <c:v>117723.84</c:v>
                </c:pt>
                <c:pt idx="22">
                  <c:v>76760.301999999996</c:v>
                </c:pt>
                <c:pt idx="23">
                  <c:v>78777.632000000012</c:v>
                </c:pt>
                <c:pt idx="24">
                  <c:v>72908.683999999994</c:v>
                </c:pt>
                <c:pt idx="25">
                  <c:v>112964.853</c:v>
                </c:pt>
                <c:pt idx="26">
                  <c:v>140552.46799999999</c:v>
                </c:pt>
                <c:pt idx="27">
                  <c:v>133776.96899999998</c:v>
                </c:pt>
                <c:pt idx="28">
                  <c:v>134369.28099999999</c:v>
                </c:pt>
                <c:pt idx="29">
                  <c:v>133042.17300000001</c:v>
                </c:pt>
                <c:pt idx="30">
                  <c:v>141208.571</c:v>
                </c:pt>
                <c:pt idx="31">
                  <c:v>168572.24100000001</c:v>
                </c:pt>
                <c:pt idx="32">
                  <c:v>147256.46399999998</c:v>
                </c:pt>
                <c:pt idx="33">
                  <c:v>237138.033</c:v>
                </c:pt>
                <c:pt idx="34">
                  <c:v>188298.95699999997</c:v>
                </c:pt>
                <c:pt idx="35">
                  <c:v>188011.34899999999</c:v>
                </c:pt>
                <c:pt idx="36">
                  <c:v>193965.25899999999</c:v>
                </c:pt>
                <c:pt idx="37">
                  <c:v>208380.89099999997</c:v>
                </c:pt>
                <c:pt idx="38">
                  <c:v>205417.291</c:v>
                </c:pt>
                <c:pt idx="39">
                  <c:v>188177.25599999999</c:v>
                </c:pt>
                <c:pt idx="40">
                  <c:v>127139.656</c:v>
                </c:pt>
                <c:pt idx="41">
                  <c:v>109965.768</c:v>
                </c:pt>
                <c:pt idx="42">
                  <c:v>92177.823000000004</c:v>
                </c:pt>
                <c:pt idx="43">
                  <c:v>98283.705000000002</c:v>
                </c:pt>
                <c:pt idx="44">
                  <c:v>106354.50199999999</c:v>
                </c:pt>
                <c:pt idx="45">
                  <c:v>121343.46599999999</c:v>
                </c:pt>
                <c:pt idx="46">
                  <c:v>145015.18599999999</c:v>
                </c:pt>
                <c:pt idx="47">
                  <c:v>144584.84899999999</c:v>
                </c:pt>
                <c:pt idx="48">
                  <c:v>109233.15800000001</c:v>
                </c:pt>
                <c:pt idx="49">
                  <c:v>147069.234</c:v>
                </c:pt>
                <c:pt idx="50">
                  <c:v>168163.041</c:v>
                </c:pt>
                <c:pt idx="51">
                  <c:v>125681.103</c:v>
                </c:pt>
                <c:pt idx="52">
                  <c:v>110514.35</c:v>
                </c:pt>
                <c:pt idx="53">
                  <c:v>107462.33100000002</c:v>
                </c:pt>
                <c:pt idx="54">
                  <c:v>150787.21100000001</c:v>
                </c:pt>
                <c:pt idx="55">
                  <c:v>196218.53899999999</c:v>
                </c:pt>
                <c:pt idx="56">
                  <c:v>189378.34899999999</c:v>
                </c:pt>
                <c:pt idx="57">
                  <c:v>214538.872</c:v>
                </c:pt>
                <c:pt idx="58">
                  <c:v>207844.92799999999</c:v>
                </c:pt>
                <c:pt idx="59">
                  <c:v>164452.22200000001</c:v>
                </c:pt>
                <c:pt idx="60">
                  <c:v>142787.98099999997</c:v>
                </c:pt>
                <c:pt idx="61">
                  <c:v>161190.86599999998</c:v>
                </c:pt>
                <c:pt idx="62">
                  <c:v>202896.549</c:v>
                </c:pt>
                <c:pt idx="63">
                  <c:v>154764.10200000001</c:v>
                </c:pt>
                <c:pt idx="64">
                  <c:v>227991.53099999999</c:v>
                </c:pt>
                <c:pt idx="65">
                  <c:v>183699.97399999999</c:v>
                </c:pt>
                <c:pt idx="66">
                  <c:v>188628.96099999998</c:v>
                </c:pt>
                <c:pt idx="67">
                  <c:v>212343.416</c:v>
                </c:pt>
                <c:pt idx="68">
                  <c:v>164439.68099999998</c:v>
                </c:pt>
                <c:pt idx="69">
                  <c:v>253794.69899999999</c:v>
                </c:pt>
                <c:pt idx="70">
                  <c:v>202032.56200000001</c:v>
                </c:pt>
                <c:pt idx="71">
                  <c:v>141003.78599999999</c:v>
                </c:pt>
                <c:pt idx="72">
                  <c:v>198337.514</c:v>
                </c:pt>
                <c:pt idx="73">
                  <c:v>174445.74900000001</c:v>
                </c:pt>
                <c:pt idx="74">
                  <c:v>223575.24300000002</c:v>
                </c:pt>
                <c:pt idx="75">
                  <c:v>160284.85399999996</c:v>
                </c:pt>
                <c:pt idx="76">
                  <c:v>173899.916</c:v>
                </c:pt>
                <c:pt idx="77">
                  <c:v>125965.503</c:v>
                </c:pt>
                <c:pt idx="78">
                  <c:v>175981.527</c:v>
                </c:pt>
                <c:pt idx="79">
                  <c:v>206818.81299999999</c:v>
                </c:pt>
                <c:pt idx="80">
                  <c:v>227510.37399999998</c:v>
                </c:pt>
                <c:pt idx="81">
                  <c:v>261006.79300000001</c:v>
                </c:pt>
                <c:pt idx="82">
                  <c:v>264132.60099999997</c:v>
                </c:pt>
                <c:pt idx="83">
                  <c:v>253653.288</c:v>
                </c:pt>
                <c:pt idx="84">
                  <c:v>224983.573</c:v>
                </c:pt>
                <c:pt idx="85">
                  <c:v>276377.37300000002</c:v>
                </c:pt>
                <c:pt idx="86">
                  <c:v>268059.84099999996</c:v>
                </c:pt>
                <c:pt idx="87">
                  <c:v>189330.698</c:v>
                </c:pt>
                <c:pt idx="88">
                  <c:v>171600.473</c:v>
                </c:pt>
                <c:pt idx="89">
                  <c:v>190234.33</c:v>
                </c:pt>
                <c:pt idx="90">
                  <c:v>249332.93</c:v>
                </c:pt>
                <c:pt idx="91">
                  <c:v>286085.60399999999</c:v>
                </c:pt>
                <c:pt idx="92">
                  <c:v>320829.48500000004</c:v>
                </c:pt>
                <c:pt idx="93">
                  <c:v>326105.77799999999</c:v>
                </c:pt>
                <c:pt idx="94">
                  <c:v>237381.01500000001</c:v>
                </c:pt>
                <c:pt idx="95">
                  <c:v>271789.45500000002</c:v>
                </c:pt>
                <c:pt idx="96">
                  <c:v>260417.67499999999</c:v>
                </c:pt>
                <c:pt idx="97">
                  <c:v>277926.70199999999</c:v>
                </c:pt>
                <c:pt idx="98">
                  <c:v>335344.16399999999</c:v>
                </c:pt>
                <c:pt idx="99">
                  <c:v>236234.37</c:v>
                </c:pt>
                <c:pt idx="100">
                  <c:v>284819.23500000004</c:v>
                </c:pt>
                <c:pt idx="101">
                  <c:v>234236.253</c:v>
                </c:pt>
                <c:pt idx="102">
                  <c:v>162805.28399999999</c:v>
                </c:pt>
                <c:pt idx="103">
                  <c:v>193246.04300000001</c:v>
                </c:pt>
                <c:pt idx="104">
                  <c:v>191949.62299999999</c:v>
                </c:pt>
                <c:pt idx="105">
                  <c:v>218416.45699999997</c:v>
                </c:pt>
                <c:pt idx="106">
                  <c:v>260427.30299999999</c:v>
                </c:pt>
                <c:pt idx="107">
                  <c:v>267617.48000000004</c:v>
                </c:pt>
                <c:pt idx="108">
                  <c:v>272480.84799999994</c:v>
                </c:pt>
                <c:pt idx="109">
                  <c:v>361326.03499999997</c:v>
                </c:pt>
                <c:pt idx="110">
                  <c:v>370650.14199999993</c:v>
                </c:pt>
                <c:pt idx="111">
                  <c:v>256497.46399999998</c:v>
                </c:pt>
                <c:pt idx="112">
                  <c:v>222120.86299999998</c:v>
                </c:pt>
                <c:pt idx="113">
                  <c:v>172864.05899999998</c:v>
                </c:pt>
                <c:pt idx="114">
                  <c:v>161974.003</c:v>
                </c:pt>
                <c:pt idx="115">
                  <c:v>250987.166</c:v>
                </c:pt>
                <c:pt idx="116">
                  <c:v>260125.86899999998</c:v>
                </c:pt>
                <c:pt idx="117">
                  <c:v>323263.84099999996</c:v>
                </c:pt>
                <c:pt idx="118">
                  <c:v>312057.01699999999</c:v>
                </c:pt>
                <c:pt idx="119">
                  <c:v>312631.24099999992</c:v>
                </c:pt>
                <c:pt idx="120">
                  <c:v>296750.58500000002</c:v>
                </c:pt>
                <c:pt idx="121">
                  <c:v>259591.94699999999</c:v>
                </c:pt>
                <c:pt idx="122">
                  <c:v>255037.07</c:v>
                </c:pt>
                <c:pt idx="123">
                  <c:v>207473.65599999999</c:v>
                </c:pt>
                <c:pt idx="124">
                  <c:v>286112.364</c:v>
                </c:pt>
                <c:pt idx="125">
                  <c:v>281281.98400000005</c:v>
                </c:pt>
                <c:pt idx="126">
                  <c:v>233408.18799999999</c:v>
                </c:pt>
                <c:pt idx="127">
                  <c:v>251369.04300000001</c:v>
                </c:pt>
                <c:pt idx="128">
                  <c:v>226569.571</c:v>
                </c:pt>
                <c:pt idx="129">
                  <c:v>268924.30499999999</c:v>
                </c:pt>
                <c:pt idx="130">
                  <c:v>264572.55200000003</c:v>
                </c:pt>
                <c:pt idx="131">
                  <c:v>302686.85699999996</c:v>
                </c:pt>
                <c:pt idx="132">
                  <c:v>266046.91700000002</c:v>
                </c:pt>
                <c:pt idx="133">
                  <c:v>275591.679</c:v>
                </c:pt>
                <c:pt idx="134">
                  <c:v>297610.25900000002</c:v>
                </c:pt>
                <c:pt idx="135">
                  <c:v>173773.761</c:v>
                </c:pt>
                <c:pt idx="136">
                  <c:v>181817.30899999998</c:v>
                </c:pt>
                <c:pt idx="137">
                  <c:v>175001.32299999997</c:v>
                </c:pt>
                <c:pt idx="138">
                  <c:v>177298.80899999998</c:v>
                </c:pt>
                <c:pt idx="139">
                  <c:v>281585.55699999991</c:v>
                </c:pt>
                <c:pt idx="140">
                  <c:v>257841.467</c:v>
                </c:pt>
                <c:pt idx="141">
                  <c:v>317633.57</c:v>
                </c:pt>
                <c:pt idx="142">
                  <c:v>290858.00199999992</c:v>
                </c:pt>
                <c:pt idx="143">
                  <c:v>243971.872</c:v>
                </c:pt>
                <c:pt idx="144">
                  <c:v>295864.80799999996</c:v>
                </c:pt>
                <c:pt idx="145">
                  <c:v>357949.26</c:v>
                </c:pt>
                <c:pt idx="146">
                  <c:v>333730.897</c:v>
                </c:pt>
                <c:pt idx="147">
                  <c:v>202462.76699999999</c:v>
                </c:pt>
                <c:pt idx="148">
                  <c:v>195974.59899999999</c:v>
                </c:pt>
                <c:pt idx="149">
                  <c:v>165085.57</c:v>
                </c:pt>
                <c:pt idx="150">
                  <c:v>192529.508</c:v>
                </c:pt>
                <c:pt idx="151">
                  <c:v>234812.16899999999</c:v>
                </c:pt>
                <c:pt idx="152">
                  <c:v>214838.09599999999</c:v>
                </c:pt>
                <c:pt idx="153">
                  <c:v>231524.12399999998</c:v>
                </c:pt>
                <c:pt idx="154">
                  <c:v>192880.79</c:v>
                </c:pt>
                <c:pt idx="155">
                  <c:v>217831.17600000001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73-4E8F-ADE7-D1B5968AD3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8463760"/>
        <c:axId val="248464152"/>
      </c:lineChart>
      <c:dateAx>
        <c:axId val="24846376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8464152"/>
        <c:crosses val="autoZero"/>
        <c:auto val="1"/>
        <c:lblOffset val="100"/>
        <c:baseTimeUnit val="months"/>
      </c:dateAx>
      <c:valAx>
        <c:axId val="248464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endParaRPr lang="th-TH"/>
          </a:p>
        </c:txPr>
        <c:crossAx val="24846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'มันส้น แป้งมัน (2)'!$B$2</c:f>
              <c:strCache>
                <c:ptCount val="1"/>
                <c:pt idx="0">
                  <c:v>ปี 2562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'มันส้น แป้งมัน (2)'!$A$3:$A$14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 (2)'!$B$3:$B$14</c:f>
              <c:numCache>
                <c:formatCode>General</c:formatCode>
                <c:ptCount val="12"/>
                <c:pt idx="0">
                  <c:v>295864.80800000002</c:v>
                </c:pt>
                <c:pt idx="1">
                  <c:v>357949.26</c:v>
                </c:pt>
                <c:pt idx="2">
                  <c:v>333730.897</c:v>
                </c:pt>
                <c:pt idx="3">
                  <c:v>202462.76699999999</c:v>
                </c:pt>
                <c:pt idx="4">
                  <c:v>195974.59899999999</c:v>
                </c:pt>
                <c:pt idx="5">
                  <c:v>165085.57</c:v>
                </c:pt>
                <c:pt idx="6">
                  <c:v>192529.508</c:v>
                </c:pt>
                <c:pt idx="7">
                  <c:v>234812.16899999999</c:v>
                </c:pt>
                <c:pt idx="8">
                  <c:v>214838.09599999999</c:v>
                </c:pt>
                <c:pt idx="9">
                  <c:v>231524.12400000001</c:v>
                </c:pt>
                <c:pt idx="10">
                  <c:v>192880.79</c:v>
                </c:pt>
                <c:pt idx="11">
                  <c:v>217831.17600000001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6C-4C15-9AD3-8C399CEA3EE1}"/>
            </c:ext>
          </c:extLst>
        </c:ser>
        <c:ser>
          <c:idx val="1"/>
          <c:order val="1"/>
          <c:tx>
            <c:strRef>
              <c:f>'มันส้น แป้งมัน (2)'!$C$2</c:f>
              <c:strCache>
                <c:ptCount val="1"/>
                <c:pt idx="0">
                  <c:v>ปี 2563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  <a:effectLst/>
          </c:spPr>
          <c:invertIfNegative val="0"/>
          <c:cat>
            <c:strRef>
              <c:f>'มันส้น แป้งมัน (2)'!$A$3:$A$14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 (2)'!$C$3:$C$14</c:f>
              <c:numCache>
                <c:formatCode>General</c:formatCode>
                <c:ptCount val="12"/>
                <c:pt idx="0">
                  <c:v>212011.76937099101</c:v>
                </c:pt>
                <c:pt idx="1">
                  <c:v>237942.33038398952</c:v>
                </c:pt>
                <c:pt idx="2">
                  <c:v>262763.36707227532</c:v>
                </c:pt>
                <c:pt idx="3">
                  <c:v>194700.89292529854</c:v>
                </c:pt>
                <c:pt idx="4">
                  <c:v>194446.64595265305</c:v>
                </c:pt>
                <c:pt idx="5">
                  <c:v>174463.96391656541</c:v>
                </c:pt>
                <c:pt idx="6">
                  <c:v>179908.55222526393</c:v>
                </c:pt>
                <c:pt idx="7">
                  <c:v>215988.81270670856</c:v>
                </c:pt>
                <c:pt idx="8">
                  <c:v>215215.11598680192</c:v>
                </c:pt>
                <c:pt idx="9">
                  <c:v>253308.41439285621</c:v>
                </c:pt>
                <c:pt idx="10">
                  <c:v>229161.59962116493</c:v>
                </c:pt>
                <c:pt idx="11">
                  <c:v>225219.12624500316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6C-4C15-9AD3-8C399CEA3EE1}"/>
            </c:ext>
          </c:extLst>
        </c:ser>
        <c:ser>
          <c:idx val="2"/>
          <c:order val="2"/>
          <c:tx>
            <c:strRef>
              <c:f>'มันส้น แป้งมัน (2)'!$D$2</c:f>
              <c:strCache>
                <c:ptCount val="1"/>
                <c:pt idx="0">
                  <c:v>ปี 2564</c:v>
                </c:pt>
              </c:strCache>
            </c:strRef>
          </c:tx>
          <c:spPr>
            <a:solidFill>
              <a:srgbClr val="33CC33"/>
            </a:solidFill>
            <a:ln>
              <a:noFill/>
            </a:ln>
            <a:effectLst/>
          </c:spPr>
          <c:invertIfNegative val="0"/>
          <c:cat>
            <c:strRef>
              <c:f>'มันส้น แป้งมัน (2)'!$A$3:$A$14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 (2)'!$D$3:$D$14</c:f>
              <c:numCache>
                <c:formatCode>General</c:formatCode>
                <c:ptCount val="12"/>
                <c:pt idx="0">
                  <c:v>223824.73203311977</c:v>
                </c:pt>
                <c:pt idx="1">
                  <c:v>251323.21454231671</c:v>
                </c:pt>
                <c:pt idx="2">
                  <c:v>277656.17880048871</c:v>
                </c:pt>
                <c:pt idx="3">
                  <c:v>205459.71664711364</c:v>
                </c:pt>
                <c:pt idx="4">
                  <c:v>205186.17684864078</c:v>
                </c:pt>
                <c:pt idx="5">
                  <c:v>184008.11129509381</c:v>
                </c:pt>
                <c:pt idx="6">
                  <c:v>189772.55770808604</c:v>
                </c:pt>
                <c:pt idx="7">
                  <c:v>228010.25409336953</c:v>
                </c:pt>
                <c:pt idx="8">
                  <c:v>227185.38111606546</c:v>
                </c:pt>
                <c:pt idx="9">
                  <c:v>267584.20162517193</c:v>
                </c:pt>
                <c:pt idx="10">
                  <c:v>241964.86797425404</c:v>
                </c:pt>
                <c:pt idx="11">
                  <c:v>237779.21495937058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6C-4C15-9AD3-8C399CEA3E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overlap val="61"/>
        <c:axId val="248464936"/>
        <c:axId val="248465328"/>
      </c:barChart>
      <c:catAx>
        <c:axId val="248464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8465328"/>
        <c:crosses val="autoZero"/>
        <c:auto val="1"/>
        <c:lblAlgn val="ctr"/>
        <c:lblOffset val="100"/>
        <c:noMultiLvlLbl val="0"/>
      </c:catAx>
      <c:valAx>
        <c:axId val="248465328"/>
        <c:scaling>
          <c:orientation val="minMax"/>
          <c:max val="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8464936"/>
        <c:crosses val="autoZero"/>
        <c:crossBetween val="between"/>
        <c:majorUnit val="50000"/>
      </c:valAx>
      <c:spPr>
        <a:noFill/>
        <a:ln>
          <a:noFill/>
        </a:ln>
        <a:effectLst>
          <a:outerShdw blurRad="165100" dir="5400000" sx="51000" sy="51000" algn="ctr" rotWithShape="0">
            <a:srgbClr val="000000">
              <a:alpha val="79000"/>
            </a:srgbClr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'มันส้น แป้งมัน'!$B$2</c:f>
              <c:strCache>
                <c:ptCount val="1"/>
                <c:pt idx="0">
                  <c:v>ปี 2562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'มันส้น แป้งมัน'!$A$3:$A$14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แป้งมัน'!$B$3:$B$14</c:f>
              <c:numCache>
                <c:formatCode>General</c:formatCode>
                <c:ptCount val="12"/>
                <c:pt idx="0">
                  <c:v>265667.28590869467</c:v>
                </c:pt>
                <c:pt idx="1">
                  <c:v>296558.5652982028</c:v>
                </c:pt>
                <c:pt idx="2">
                  <c:v>299539.02842969086</c:v>
                </c:pt>
                <c:pt idx="3">
                  <c:v>438011.30520683737</c:v>
                </c:pt>
                <c:pt idx="4">
                  <c:v>341123.54748921306</c:v>
                </c:pt>
                <c:pt idx="5">
                  <c:v>153276.69022931982</c:v>
                </c:pt>
                <c:pt idx="6">
                  <c:v>200787.01532646132</c:v>
                </c:pt>
                <c:pt idx="7">
                  <c:v>73130.441833415447</c:v>
                </c:pt>
                <c:pt idx="8">
                  <c:v>7044.4827445653564</c:v>
                </c:pt>
                <c:pt idx="9">
                  <c:v>172818.98565406553</c:v>
                </c:pt>
                <c:pt idx="10">
                  <c:v>89321.723360805583</c:v>
                </c:pt>
                <c:pt idx="11">
                  <c:v>67507.906274902853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03-4BA6-B979-1360AD7E3D2F}"/>
            </c:ext>
          </c:extLst>
        </c:ser>
        <c:ser>
          <c:idx val="1"/>
          <c:order val="1"/>
          <c:tx>
            <c:strRef>
              <c:f>'มันส้น แป้งมัน'!$C$2</c:f>
              <c:strCache>
                <c:ptCount val="1"/>
                <c:pt idx="0">
                  <c:v>ปี 2563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'มันส้น แป้งมัน'!$A$3:$A$14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แป้งมัน'!$C$3:$C$14</c:f>
              <c:numCache>
                <c:formatCode>General</c:formatCode>
                <c:ptCount val="12"/>
                <c:pt idx="0">
                  <c:v>226482.99003277638</c:v>
                </c:pt>
                <c:pt idx="1">
                  <c:v>264149.70234161441</c:v>
                </c:pt>
                <c:pt idx="2">
                  <c:v>258720.09576731242</c:v>
                </c:pt>
                <c:pt idx="3">
                  <c:v>207627.74026392112</c:v>
                </c:pt>
                <c:pt idx="4">
                  <c:v>206989.8675244271</c:v>
                </c:pt>
                <c:pt idx="5">
                  <c:v>195386.08715732855</c:v>
                </c:pt>
                <c:pt idx="6">
                  <c:v>174227.54079008021</c:v>
                </c:pt>
                <c:pt idx="7">
                  <c:v>195235.8479589092</c:v>
                </c:pt>
                <c:pt idx="8">
                  <c:v>122681.66607771561</c:v>
                </c:pt>
                <c:pt idx="9">
                  <c:v>164081.31868970077</c:v>
                </c:pt>
                <c:pt idx="10">
                  <c:v>154051.23278739039</c:v>
                </c:pt>
                <c:pt idx="11">
                  <c:v>107449.50775878884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03-4BA6-B979-1360AD7E3D2F}"/>
            </c:ext>
          </c:extLst>
        </c:ser>
        <c:ser>
          <c:idx val="2"/>
          <c:order val="2"/>
          <c:tx>
            <c:strRef>
              <c:f>'มันส้น แป้งมัน'!$D$2</c:f>
              <c:strCache>
                <c:ptCount val="1"/>
                <c:pt idx="0">
                  <c:v>ปี 2564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/>
          </c:spPr>
          <c:invertIfNegative val="0"/>
          <c:cat>
            <c:strRef>
              <c:f>'มันส้น แป้งมัน'!$A$3:$A$14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แป้งมัน'!$D$3:$D$14</c:f>
              <c:numCache>
                <c:formatCode>General</c:formatCode>
                <c:ptCount val="12"/>
                <c:pt idx="0">
                  <c:v>296684.66563870932</c:v>
                </c:pt>
                <c:pt idx="1">
                  <c:v>224821.94464862524</c:v>
                </c:pt>
                <c:pt idx="2">
                  <c:v>262212.40610697912</c:v>
                </c:pt>
                <c:pt idx="3">
                  <c:v>256822.62072603387</c:v>
                </c:pt>
                <c:pt idx="4">
                  <c:v>206104.9808746301</c:v>
                </c:pt>
                <c:pt idx="5">
                  <c:v>205471.78634770054</c:v>
                </c:pt>
                <c:pt idx="6">
                  <c:v>193953.10908620246</c:v>
                </c:pt>
                <c:pt idx="7">
                  <c:v>172949.74128566968</c:v>
                </c:pt>
                <c:pt idx="8">
                  <c:v>193803.97175475786</c:v>
                </c:pt>
                <c:pt idx="9">
                  <c:v>121781.90837348858</c:v>
                </c:pt>
                <c:pt idx="10">
                  <c:v>162877.9324354151</c:v>
                </c:pt>
                <c:pt idx="11">
                  <c:v>152921.40803052587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03-4BA6-B979-1360AD7E3D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overlap val="61"/>
        <c:axId val="249170416"/>
        <c:axId val="249170808"/>
      </c:barChart>
      <c:catAx>
        <c:axId val="24917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9170808"/>
        <c:crosses val="autoZero"/>
        <c:auto val="1"/>
        <c:lblAlgn val="ctr"/>
        <c:lblOffset val="100"/>
        <c:noMultiLvlLbl val="0"/>
      </c:catAx>
      <c:valAx>
        <c:axId val="249170808"/>
        <c:scaling>
          <c:orientation val="minMax"/>
          <c:max val="45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9170416"/>
        <c:crosses val="autoZero"/>
        <c:crossBetween val="between"/>
        <c:majorUnit val="50000"/>
      </c:valAx>
      <c:spPr>
        <a:noFill/>
        <a:ln>
          <a:noFill/>
        </a:ln>
        <a:effectLst>
          <a:outerShdw blurRad="165100" dir="5400000" sx="51000" sy="51000" algn="ctr" rotWithShape="0">
            <a:srgbClr val="000000">
              <a:alpha val="79000"/>
            </a:srgbClr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dk1"/>
                </a:solidFill>
                <a:latin typeface="Ubuntu"/>
                <a:ea typeface="+mn-ea"/>
                <a:cs typeface="+mn-cs"/>
              </a:defRPr>
            </a:pPr>
            <a:r>
              <a:rPr lang="en-US"/>
              <a:t>Demand for CPO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dk1"/>
              </a:solidFill>
              <a:latin typeface="Ubuntu"/>
              <a:ea typeface="+mn-ea"/>
              <a:cs typeface="+mn-cs"/>
            </a:defRPr>
          </a:pPr>
          <a:endParaRPr lang="th-T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พยากรณ์!$B$1</c:f>
              <c:strCache>
                <c:ptCount val="1"/>
                <c:pt idx="0">
                  <c:v>CONSUMPTION (ton)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พยากรณ์!$A$2:$A$133</c:f>
              <c:numCache>
                <c:formatCode>B1mmm/yy</c:formatCode>
                <c:ptCount val="132"/>
                <c:pt idx="0">
                  <c:v>18994</c:v>
                </c:pt>
                <c:pt idx="1">
                  <c:v>19025</c:v>
                </c:pt>
                <c:pt idx="2">
                  <c:v>19054</c:v>
                </c:pt>
                <c:pt idx="3">
                  <c:v>19085</c:v>
                </c:pt>
                <c:pt idx="4">
                  <c:v>19115</c:v>
                </c:pt>
                <c:pt idx="5">
                  <c:v>19146</c:v>
                </c:pt>
                <c:pt idx="6">
                  <c:v>19176</c:v>
                </c:pt>
                <c:pt idx="7">
                  <c:v>19207</c:v>
                </c:pt>
                <c:pt idx="8">
                  <c:v>19238</c:v>
                </c:pt>
                <c:pt idx="9">
                  <c:v>19268</c:v>
                </c:pt>
                <c:pt idx="10">
                  <c:v>19299</c:v>
                </c:pt>
                <c:pt idx="11">
                  <c:v>19329</c:v>
                </c:pt>
                <c:pt idx="12">
                  <c:v>19360</c:v>
                </c:pt>
                <c:pt idx="13">
                  <c:v>19391</c:v>
                </c:pt>
                <c:pt idx="14">
                  <c:v>19419</c:v>
                </c:pt>
                <c:pt idx="15">
                  <c:v>19450</c:v>
                </c:pt>
                <c:pt idx="16">
                  <c:v>19480</c:v>
                </c:pt>
                <c:pt idx="17">
                  <c:v>19511</c:v>
                </c:pt>
                <c:pt idx="18">
                  <c:v>19541</c:v>
                </c:pt>
                <c:pt idx="19">
                  <c:v>19572</c:v>
                </c:pt>
                <c:pt idx="20">
                  <c:v>19603</c:v>
                </c:pt>
                <c:pt idx="21">
                  <c:v>19633</c:v>
                </c:pt>
                <c:pt idx="22">
                  <c:v>19664</c:v>
                </c:pt>
                <c:pt idx="23">
                  <c:v>19694</c:v>
                </c:pt>
                <c:pt idx="24">
                  <c:v>19725</c:v>
                </c:pt>
                <c:pt idx="25">
                  <c:v>19756</c:v>
                </c:pt>
                <c:pt idx="26">
                  <c:v>19784</c:v>
                </c:pt>
                <c:pt idx="27">
                  <c:v>19815</c:v>
                </c:pt>
                <c:pt idx="28">
                  <c:v>19845</c:v>
                </c:pt>
                <c:pt idx="29">
                  <c:v>19876</c:v>
                </c:pt>
                <c:pt idx="30">
                  <c:v>19906</c:v>
                </c:pt>
                <c:pt idx="31">
                  <c:v>19937</c:v>
                </c:pt>
                <c:pt idx="32">
                  <c:v>19968</c:v>
                </c:pt>
                <c:pt idx="33">
                  <c:v>19998</c:v>
                </c:pt>
                <c:pt idx="34">
                  <c:v>20029</c:v>
                </c:pt>
                <c:pt idx="35">
                  <c:v>20059</c:v>
                </c:pt>
                <c:pt idx="36">
                  <c:v>20090</c:v>
                </c:pt>
                <c:pt idx="37">
                  <c:v>20121</c:v>
                </c:pt>
                <c:pt idx="38">
                  <c:v>20149</c:v>
                </c:pt>
                <c:pt idx="39">
                  <c:v>20180</c:v>
                </c:pt>
                <c:pt idx="40">
                  <c:v>20210</c:v>
                </c:pt>
                <c:pt idx="41">
                  <c:v>20241</c:v>
                </c:pt>
                <c:pt idx="42">
                  <c:v>20271</c:v>
                </c:pt>
                <c:pt idx="43">
                  <c:v>20302</c:v>
                </c:pt>
                <c:pt idx="44">
                  <c:v>20333</c:v>
                </c:pt>
                <c:pt idx="45">
                  <c:v>20363</c:v>
                </c:pt>
                <c:pt idx="46">
                  <c:v>20394</c:v>
                </c:pt>
                <c:pt idx="47">
                  <c:v>20424</c:v>
                </c:pt>
                <c:pt idx="48">
                  <c:v>20455</c:v>
                </c:pt>
                <c:pt idx="49">
                  <c:v>20486</c:v>
                </c:pt>
                <c:pt idx="50">
                  <c:v>20515</c:v>
                </c:pt>
                <c:pt idx="51">
                  <c:v>20546</c:v>
                </c:pt>
                <c:pt idx="52">
                  <c:v>20576</c:v>
                </c:pt>
                <c:pt idx="53">
                  <c:v>20607</c:v>
                </c:pt>
                <c:pt idx="54">
                  <c:v>20637</c:v>
                </c:pt>
                <c:pt idx="55">
                  <c:v>20668</c:v>
                </c:pt>
                <c:pt idx="56">
                  <c:v>20699</c:v>
                </c:pt>
                <c:pt idx="57">
                  <c:v>20729</c:v>
                </c:pt>
                <c:pt idx="58">
                  <c:v>20760</c:v>
                </c:pt>
                <c:pt idx="59">
                  <c:v>20790</c:v>
                </c:pt>
                <c:pt idx="60">
                  <c:v>20821</c:v>
                </c:pt>
                <c:pt idx="61">
                  <c:v>20852</c:v>
                </c:pt>
                <c:pt idx="62">
                  <c:v>20880</c:v>
                </c:pt>
                <c:pt idx="63">
                  <c:v>20911</c:v>
                </c:pt>
                <c:pt idx="64">
                  <c:v>20941</c:v>
                </c:pt>
                <c:pt idx="65">
                  <c:v>20972</c:v>
                </c:pt>
                <c:pt idx="66">
                  <c:v>21002</c:v>
                </c:pt>
                <c:pt idx="67">
                  <c:v>21033</c:v>
                </c:pt>
                <c:pt idx="68">
                  <c:v>21064</c:v>
                </c:pt>
                <c:pt idx="69">
                  <c:v>21094</c:v>
                </c:pt>
                <c:pt idx="70">
                  <c:v>21125</c:v>
                </c:pt>
                <c:pt idx="71">
                  <c:v>21155</c:v>
                </c:pt>
                <c:pt idx="72">
                  <c:v>21186</c:v>
                </c:pt>
                <c:pt idx="73">
                  <c:v>21217</c:v>
                </c:pt>
                <c:pt idx="74">
                  <c:v>21245</c:v>
                </c:pt>
                <c:pt idx="75">
                  <c:v>21276</c:v>
                </c:pt>
                <c:pt idx="76">
                  <c:v>21306</c:v>
                </c:pt>
                <c:pt idx="77">
                  <c:v>21337</c:v>
                </c:pt>
                <c:pt idx="78">
                  <c:v>21367</c:v>
                </c:pt>
                <c:pt idx="79">
                  <c:v>21398</c:v>
                </c:pt>
                <c:pt idx="80">
                  <c:v>21429</c:v>
                </c:pt>
                <c:pt idx="81">
                  <c:v>21459</c:v>
                </c:pt>
                <c:pt idx="82">
                  <c:v>21490</c:v>
                </c:pt>
                <c:pt idx="83">
                  <c:v>21520</c:v>
                </c:pt>
                <c:pt idx="84">
                  <c:v>21551</c:v>
                </c:pt>
                <c:pt idx="85">
                  <c:v>21582</c:v>
                </c:pt>
                <c:pt idx="86">
                  <c:v>21610</c:v>
                </c:pt>
                <c:pt idx="87">
                  <c:v>21641</c:v>
                </c:pt>
                <c:pt idx="88">
                  <c:v>21671</c:v>
                </c:pt>
                <c:pt idx="89">
                  <c:v>21702</c:v>
                </c:pt>
                <c:pt idx="90">
                  <c:v>21732</c:v>
                </c:pt>
                <c:pt idx="91">
                  <c:v>21763</c:v>
                </c:pt>
                <c:pt idx="92">
                  <c:v>21794</c:v>
                </c:pt>
                <c:pt idx="93">
                  <c:v>21824</c:v>
                </c:pt>
                <c:pt idx="94">
                  <c:v>21855</c:v>
                </c:pt>
                <c:pt idx="95">
                  <c:v>21885</c:v>
                </c:pt>
                <c:pt idx="96">
                  <c:v>21916</c:v>
                </c:pt>
                <c:pt idx="97">
                  <c:v>21947</c:v>
                </c:pt>
                <c:pt idx="98">
                  <c:v>21976</c:v>
                </c:pt>
                <c:pt idx="99">
                  <c:v>22007</c:v>
                </c:pt>
                <c:pt idx="100">
                  <c:v>22037</c:v>
                </c:pt>
                <c:pt idx="101">
                  <c:v>22068</c:v>
                </c:pt>
                <c:pt idx="102">
                  <c:v>22098</c:v>
                </c:pt>
                <c:pt idx="103">
                  <c:v>22129</c:v>
                </c:pt>
                <c:pt idx="104">
                  <c:v>22160</c:v>
                </c:pt>
                <c:pt idx="105">
                  <c:v>22190</c:v>
                </c:pt>
                <c:pt idx="106">
                  <c:v>22221</c:v>
                </c:pt>
                <c:pt idx="107">
                  <c:v>22251</c:v>
                </c:pt>
                <c:pt idx="108">
                  <c:v>22282</c:v>
                </c:pt>
                <c:pt idx="109">
                  <c:v>22313</c:v>
                </c:pt>
                <c:pt idx="110">
                  <c:v>22341</c:v>
                </c:pt>
                <c:pt idx="111">
                  <c:v>22372</c:v>
                </c:pt>
                <c:pt idx="112">
                  <c:v>22402</c:v>
                </c:pt>
                <c:pt idx="113">
                  <c:v>22433</c:v>
                </c:pt>
                <c:pt idx="114">
                  <c:v>22463</c:v>
                </c:pt>
                <c:pt idx="115">
                  <c:v>22494</c:v>
                </c:pt>
                <c:pt idx="116">
                  <c:v>22525</c:v>
                </c:pt>
                <c:pt idx="117">
                  <c:v>22555</c:v>
                </c:pt>
                <c:pt idx="118">
                  <c:v>22586</c:v>
                </c:pt>
                <c:pt idx="119">
                  <c:v>22616</c:v>
                </c:pt>
                <c:pt idx="120">
                  <c:v>22647</c:v>
                </c:pt>
                <c:pt idx="121">
                  <c:v>22678</c:v>
                </c:pt>
                <c:pt idx="122">
                  <c:v>22706</c:v>
                </c:pt>
                <c:pt idx="123">
                  <c:v>22737</c:v>
                </c:pt>
                <c:pt idx="124">
                  <c:v>22767</c:v>
                </c:pt>
                <c:pt idx="125">
                  <c:v>22798</c:v>
                </c:pt>
                <c:pt idx="126">
                  <c:v>22828</c:v>
                </c:pt>
                <c:pt idx="127">
                  <c:v>22859</c:v>
                </c:pt>
                <c:pt idx="128">
                  <c:v>22890</c:v>
                </c:pt>
                <c:pt idx="129">
                  <c:v>22920</c:v>
                </c:pt>
                <c:pt idx="130">
                  <c:v>22951</c:v>
                </c:pt>
                <c:pt idx="131">
                  <c:v>22981</c:v>
                </c:pt>
              </c:numCache>
            </c:numRef>
          </c:cat>
          <c:val>
            <c:numRef>
              <c:f>พยากรณ์!$B$2:$B$133</c:f>
              <c:numCache>
                <c:formatCode>_-* #,##0.00_-;\-* #,##0.00_-;_-* "-"??_-;_-@</c:formatCode>
                <c:ptCount val="132"/>
                <c:pt idx="0">
                  <c:v>70634</c:v>
                </c:pt>
                <c:pt idx="1">
                  <c:v>49053</c:v>
                </c:pt>
                <c:pt idx="2">
                  <c:v>69853</c:v>
                </c:pt>
                <c:pt idx="3">
                  <c:v>79902</c:v>
                </c:pt>
                <c:pt idx="4">
                  <c:v>53536</c:v>
                </c:pt>
                <c:pt idx="5">
                  <c:v>61166</c:v>
                </c:pt>
                <c:pt idx="6">
                  <c:v>60763</c:v>
                </c:pt>
                <c:pt idx="7">
                  <c:v>63783</c:v>
                </c:pt>
                <c:pt idx="8">
                  <c:v>60318</c:v>
                </c:pt>
                <c:pt idx="9">
                  <c:v>72392</c:v>
                </c:pt>
                <c:pt idx="10">
                  <c:v>78321</c:v>
                </c:pt>
                <c:pt idx="11">
                  <c:v>66050</c:v>
                </c:pt>
                <c:pt idx="12" formatCode="#,##0.00">
                  <c:v>64545</c:v>
                </c:pt>
                <c:pt idx="13" formatCode="#,##0.00">
                  <c:v>55959</c:v>
                </c:pt>
                <c:pt idx="14" formatCode="#,##0.00">
                  <c:v>89885</c:v>
                </c:pt>
                <c:pt idx="15" formatCode="#,##0.00">
                  <c:v>68743</c:v>
                </c:pt>
                <c:pt idx="16" formatCode="#,##0.00">
                  <c:v>73624</c:v>
                </c:pt>
                <c:pt idx="17" formatCode="#,##0.00">
                  <c:v>68746</c:v>
                </c:pt>
                <c:pt idx="18" formatCode="#,##0.00">
                  <c:v>78116</c:v>
                </c:pt>
                <c:pt idx="19" formatCode="#,##0.00">
                  <c:v>76002</c:v>
                </c:pt>
                <c:pt idx="20" formatCode="#,##0.00">
                  <c:v>59107</c:v>
                </c:pt>
                <c:pt idx="21" formatCode="#,##0.00">
                  <c:v>84516</c:v>
                </c:pt>
                <c:pt idx="22" formatCode="#,##0.00">
                  <c:v>54034</c:v>
                </c:pt>
                <c:pt idx="23" formatCode="#,##0.00">
                  <c:v>41232</c:v>
                </c:pt>
                <c:pt idx="24" formatCode="#,##0.00">
                  <c:v>31770</c:v>
                </c:pt>
                <c:pt idx="25" formatCode="#,##0.00">
                  <c:v>51761</c:v>
                </c:pt>
                <c:pt idx="26" formatCode="#,##0.00">
                  <c:v>76613</c:v>
                </c:pt>
                <c:pt idx="27" formatCode="#,##0.00">
                  <c:v>90317</c:v>
                </c:pt>
                <c:pt idx="28" formatCode="#,##0.00">
                  <c:v>74401</c:v>
                </c:pt>
                <c:pt idx="29" formatCode="#,##0.00">
                  <c:v>72782</c:v>
                </c:pt>
                <c:pt idx="30" formatCode="#,##0.00">
                  <c:v>94203</c:v>
                </c:pt>
                <c:pt idx="31" formatCode="#,##0.00">
                  <c:v>72553</c:v>
                </c:pt>
                <c:pt idx="32" formatCode="#,##0.00">
                  <c:v>83594</c:v>
                </c:pt>
                <c:pt idx="33" formatCode="#,##0.00">
                  <c:v>82612</c:v>
                </c:pt>
                <c:pt idx="34" formatCode="#,##0.00">
                  <c:v>86809</c:v>
                </c:pt>
                <c:pt idx="35" formatCode="#,##0.00">
                  <c:v>79048</c:v>
                </c:pt>
                <c:pt idx="36" formatCode="#,##0.00">
                  <c:v>75067</c:v>
                </c:pt>
                <c:pt idx="37" formatCode="#,##0.00">
                  <c:v>89199</c:v>
                </c:pt>
                <c:pt idx="38" formatCode="#,##0.00">
                  <c:v>69652</c:v>
                </c:pt>
                <c:pt idx="39" formatCode="#,##0.00">
                  <c:v>53469</c:v>
                </c:pt>
                <c:pt idx="40" formatCode="#,##0.00">
                  <c:v>81665</c:v>
                </c:pt>
                <c:pt idx="41" formatCode="#,##0.00">
                  <c:v>87136</c:v>
                </c:pt>
                <c:pt idx="42" formatCode="#,##0.00">
                  <c:v>67341</c:v>
                </c:pt>
                <c:pt idx="43" formatCode="#,##0.00">
                  <c:v>85586</c:v>
                </c:pt>
                <c:pt idx="44" formatCode="#,##0.00">
                  <c:v>80422</c:v>
                </c:pt>
                <c:pt idx="45" formatCode="#,##0.00">
                  <c:v>93865</c:v>
                </c:pt>
                <c:pt idx="46" formatCode="#,##0.00">
                  <c:v>81707</c:v>
                </c:pt>
                <c:pt idx="47" formatCode="#,##0.00">
                  <c:v>67149</c:v>
                </c:pt>
                <c:pt idx="48" formatCode="#,##0.00">
                  <c:v>82853</c:v>
                </c:pt>
                <c:pt idx="49" formatCode="#,##0.00">
                  <c:v>66483</c:v>
                </c:pt>
                <c:pt idx="50" formatCode="#,##0.00">
                  <c:v>89199</c:v>
                </c:pt>
                <c:pt idx="51" formatCode="#,##0.00">
                  <c:v>69075</c:v>
                </c:pt>
                <c:pt idx="52" formatCode="#,##0.00">
                  <c:v>87235</c:v>
                </c:pt>
                <c:pt idx="53" formatCode="#,##0.00">
                  <c:v>83385</c:v>
                </c:pt>
                <c:pt idx="54" formatCode="#,##0.00">
                  <c:v>70219</c:v>
                </c:pt>
                <c:pt idx="55" formatCode="#,##0.00">
                  <c:v>107382</c:v>
                </c:pt>
                <c:pt idx="56" formatCode="#,##0.00">
                  <c:v>87459</c:v>
                </c:pt>
                <c:pt idx="57" formatCode="#,##0.00">
                  <c:v>84877</c:v>
                </c:pt>
                <c:pt idx="58" formatCode="#,##0.00">
                  <c:v>62465</c:v>
                </c:pt>
                <c:pt idx="59" formatCode="#,##0.00">
                  <c:v>67254</c:v>
                </c:pt>
                <c:pt idx="60" formatCode="#,##0.00">
                  <c:v>77500</c:v>
                </c:pt>
                <c:pt idx="61" formatCode="#,##0.00">
                  <c:v>55118</c:v>
                </c:pt>
                <c:pt idx="62" formatCode="#,##0.00">
                  <c:v>76694</c:v>
                </c:pt>
                <c:pt idx="63" formatCode="#,##0.00">
                  <c:v>89432</c:v>
                </c:pt>
                <c:pt idx="64" formatCode="#,##0.00">
                  <c:v>75435</c:v>
                </c:pt>
                <c:pt idx="65" formatCode="#,##0.00">
                  <c:v>70933</c:v>
                </c:pt>
                <c:pt idx="66" formatCode="#,##0.00">
                  <c:v>87579</c:v>
                </c:pt>
                <c:pt idx="67" formatCode="#,##0.00">
                  <c:v>89392</c:v>
                </c:pt>
                <c:pt idx="68" formatCode="#,##0.00">
                  <c:v>83473</c:v>
                </c:pt>
                <c:pt idx="69" formatCode="#,##0.00">
                  <c:v>70501</c:v>
                </c:pt>
                <c:pt idx="70" formatCode="#,##0.00">
                  <c:v>96933</c:v>
                </c:pt>
                <c:pt idx="71" formatCode="#,##0.00">
                  <c:v>66380</c:v>
                </c:pt>
                <c:pt idx="72" formatCode="#,##0.00">
                  <c:v>50526</c:v>
                </c:pt>
                <c:pt idx="73" formatCode="#,##0.00">
                  <c:v>59980</c:v>
                </c:pt>
                <c:pt idx="74" formatCode="#,##0.00">
                  <c:v>82357</c:v>
                </c:pt>
                <c:pt idx="75" formatCode="#,##0.00">
                  <c:v>88615</c:v>
                </c:pt>
                <c:pt idx="76" formatCode="#,##0.00">
                  <c:v>87660</c:v>
                </c:pt>
                <c:pt idx="77" formatCode="#,##0.00">
                  <c:v>81270</c:v>
                </c:pt>
                <c:pt idx="78" formatCode="#,##0.00">
                  <c:v>107593</c:v>
                </c:pt>
                <c:pt idx="79" formatCode="#,##0.00">
                  <c:v>78280</c:v>
                </c:pt>
                <c:pt idx="80" formatCode="#,##0.00">
                  <c:v>112268</c:v>
                </c:pt>
                <c:pt idx="81" formatCode="#,##0.00">
                  <c:v>99381</c:v>
                </c:pt>
                <c:pt idx="82" formatCode="#,##0.00">
                  <c:v>119969</c:v>
                </c:pt>
                <c:pt idx="83" formatCode="#,##0.00">
                  <c:v>85430</c:v>
                </c:pt>
                <c:pt idx="84">
                  <c:v>87520</c:v>
                </c:pt>
                <c:pt idx="85">
                  <c:v>86109</c:v>
                </c:pt>
                <c:pt idx="86">
                  <c:v>100079</c:v>
                </c:pt>
                <c:pt idx="87">
                  <c:v>79469</c:v>
                </c:pt>
                <c:pt idx="88">
                  <c:v>72026</c:v>
                </c:pt>
                <c:pt idx="89">
                  <c:v>70082</c:v>
                </c:pt>
                <c:pt idx="90">
                  <c:v>62214</c:v>
                </c:pt>
                <c:pt idx="91">
                  <c:v>93447</c:v>
                </c:pt>
                <c:pt idx="92">
                  <c:v>93334</c:v>
                </c:pt>
                <c:pt idx="93">
                  <c:v>86933</c:v>
                </c:pt>
                <c:pt idx="94">
                  <c:v>94820</c:v>
                </c:pt>
                <c:pt idx="95">
                  <c:v>61770</c:v>
                </c:pt>
                <c:pt idx="96" formatCode="_-* #,##0_-;\-* #,##0_-;_-* &quot;-&quot;??_-;_-@">
                  <c:v>93363</c:v>
                </c:pt>
                <c:pt idx="97" formatCode="_-* #,##0_-;\-* #,##0_-;_-* &quot;-&quot;??_-;_-@">
                  <c:v>78652</c:v>
                </c:pt>
                <c:pt idx="98" formatCode="_-* #,##0_-;\-* #,##0_-;_-* &quot;-&quot;??_-;_-@">
                  <c:v>73413</c:v>
                </c:pt>
                <c:pt idx="99" formatCode="_-* #,##0_-;\-* #,##0_-;_-* &quot;-&quot;??_-;_-@">
                  <c:v>82446</c:v>
                </c:pt>
                <c:pt idx="100" formatCode="_-* #,##0_-;\-* #,##0_-;_-* &quot;-&quot;??_-;_-@">
                  <c:v>73169</c:v>
                </c:pt>
                <c:pt idx="101" formatCode="_-* #,##0_-;\-* #,##0_-;_-* &quot;-&quot;??_-;_-@">
                  <c:v>100118</c:v>
                </c:pt>
                <c:pt idx="102" formatCode="_-* #,##0_-;\-* #,##0_-;_-* &quot;-&quot;??_-;_-@">
                  <c:v>85747</c:v>
                </c:pt>
                <c:pt idx="103" formatCode="_-* #,##0_-;\-* #,##0_-;_-* &quot;-&quot;??_-;_-@">
                  <c:v>114796</c:v>
                </c:pt>
                <c:pt idx="104" formatCode="_-* #,##0_-;\-* #,##0_-;_-* &quot;-&quot;??_-;_-@">
                  <c:v>100614</c:v>
                </c:pt>
                <c:pt idx="105" formatCode="_-* #,##0_-;\-* #,##0_-;_-* &quot;-&quot;??_-;_-@">
                  <c:v>109238</c:v>
                </c:pt>
                <c:pt idx="106" formatCode="_-* #,##0_-;\-* #,##0_-;_-* &quot;-&quot;??_-;_-@">
                  <c:v>129838</c:v>
                </c:pt>
                <c:pt idx="107" formatCode="_-* #,##0_-;\-* #,##0_-;_-* &quot;-&quot;??_-;_-@">
                  <c:v>124239</c:v>
                </c:pt>
                <c:pt idx="108">
                  <c:v>123612</c:v>
                </c:pt>
                <c:pt idx="109">
                  <c:v>112625</c:v>
                </c:pt>
                <c:pt idx="110">
                  <c:v>111763</c:v>
                </c:pt>
                <c:pt idx="111">
                  <c:v>128551</c:v>
                </c:pt>
                <c:pt idx="112">
                  <c:v>91127</c:v>
                </c:pt>
                <c:pt idx="113">
                  <c:v>98767</c:v>
                </c:pt>
                <c:pt idx="114">
                  <c:v>70294</c:v>
                </c:pt>
                <c:pt idx="115">
                  <c:v>96567</c:v>
                </c:pt>
                <c:pt idx="116">
                  <c:v>85235</c:v>
                </c:pt>
                <c:pt idx="117">
                  <c:v>94883</c:v>
                </c:pt>
                <c:pt idx="118">
                  <c:v>122477</c:v>
                </c:pt>
                <c:pt idx="119">
                  <c:v>91449</c:v>
                </c:pt>
                <c:pt idx="120">
                  <c:v>135475</c:v>
                </c:pt>
                <c:pt idx="121">
                  <c:v>127227</c:v>
                </c:pt>
                <c:pt idx="122">
                  <c:v>139125</c:v>
                </c:pt>
                <c:pt idx="123">
                  <c:v>117474</c:v>
                </c:pt>
                <c:pt idx="124">
                  <c:v>162658</c:v>
                </c:pt>
                <c:pt idx="125">
                  <c:v>131632</c:v>
                </c:pt>
                <c:pt idx="126">
                  <c:v>105945</c:v>
                </c:pt>
                <c:pt idx="127">
                  <c:v>126309</c:v>
                </c:pt>
                <c:pt idx="128">
                  <c:v>124883</c:v>
                </c:pt>
                <c:pt idx="129">
                  <c:v>108545</c:v>
                </c:pt>
                <c:pt idx="130" formatCode="_(* #,##0.00_);_(* \(#,##0.00\);_(* &quot;-&quot;??_);_(@_)">
                  <c:v>107310</c:v>
                </c:pt>
                <c:pt idx="131" formatCode="_(* #,##0.00_);_(* \(#,##0.00\);_(* &quot;-&quot;??_);_(@_)">
                  <c:v>76370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95-42FB-A4D7-1469C7228AA1}"/>
            </c:ext>
          </c:extLst>
        </c:ser>
        <c:ser>
          <c:idx val="1"/>
          <c:order val="1"/>
          <c:tx>
            <c:strRef>
              <c:f>พยากรณ์!$C$1</c:f>
              <c:strCache>
                <c:ptCount val="1"/>
                <c:pt idx="0">
                  <c:v>BIODIESEL (ton)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พยากรณ์!$A$2:$A$133</c:f>
              <c:numCache>
                <c:formatCode>B1mmm/yy</c:formatCode>
                <c:ptCount val="132"/>
                <c:pt idx="0">
                  <c:v>18994</c:v>
                </c:pt>
                <c:pt idx="1">
                  <c:v>19025</c:v>
                </c:pt>
                <c:pt idx="2">
                  <c:v>19054</c:v>
                </c:pt>
                <c:pt idx="3">
                  <c:v>19085</c:v>
                </c:pt>
                <c:pt idx="4">
                  <c:v>19115</c:v>
                </c:pt>
                <c:pt idx="5">
                  <c:v>19146</c:v>
                </c:pt>
                <c:pt idx="6">
                  <c:v>19176</c:v>
                </c:pt>
                <c:pt idx="7">
                  <c:v>19207</c:v>
                </c:pt>
                <c:pt idx="8">
                  <c:v>19238</c:v>
                </c:pt>
                <c:pt idx="9">
                  <c:v>19268</c:v>
                </c:pt>
                <c:pt idx="10">
                  <c:v>19299</c:v>
                </c:pt>
                <c:pt idx="11">
                  <c:v>19329</c:v>
                </c:pt>
                <c:pt idx="12">
                  <c:v>19360</c:v>
                </c:pt>
                <c:pt idx="13">
                  <c:v>19391</c:v>
                </c:pt>
                <c:pt idx="14">
                  <c:v>19419</c:v>
                </c:pt>
                <c:pt idx="15">
                  <c:v>19450</c:v>
                </c:pt>
                <c:pt idx="16">
                  <c:v>19480</c:v>
                </c:pt>
                <c:pt idx="17">
                  <c:v>19511</c:v>
                </c:pt>
                <c:pt idx="18">
                  <c:v>19541</c:v>
                </c:pt>
                <c:pt idx="19">
                  <c:v>19572</c:v>
                </c:pt>
                <c:pt idx="20">
                  <c:v>19603</c:v>
                </c:pt>
                <c:pt idx="21">
                  <c:v>19633</c:v>
                </c:pt>
                <c:pt idx="22">
                  <c:v>19664</c:v>
                </c:pt>
                <c:pt idx="23">
                  <c:v>19694</c:v>
                </c:pt>
                <c:pt idx="24">
                  <c:v>19725</c:v>
                </c:pt>
                <c:pt idx="25">
                  <c:v>19756</c:v>
                </c:pt>
                <c:pt idx="26">
                  <c:v>19784</c:v>
                </c:pt>
                <c:pt idx="27">
                  <c:v>19815</c:v>
                </c:pt>
                <c:pt idx="28">
                  <c:v>19845</c:v>
                </c:pt>
                <c:pt idx="29">
                  <c:v>19876</c:v>
                </c:pt>
                <c:pt idx="30">
                  <c:v>19906</c:v>
                </c:pt>
                <c:pt idx="31">
                  <c:v>19937</c:v>
                </c:pt>
                <c:pt idx="32">
                  <c:v>19968</c:v>
                </c:pt>
                <c:pt idx="33">
                  <c:v>19998</c:v>
                </c:pt>
                <c:pt idx="34">
                  <c:v>20029</c:v>
                </c:pt>
                <c:pt idx="35">
                  <c:v>20059</c:v>
                </c:pt>
                <c:pt idx="36">
                  <c:v>20090</c:v>
                </c:pt>
                <c:pt idx="37">
                  <c:v>20121</c:v>
                </c:pt>
                <c:pt idx="38">
                  <c:v>20149</c:v>
                </c:pt>
                <c:pt idx="39">
                  <c:v>20180</c:v>
                </c:pt>
                <c:pt idx="40">
                  <c:v>20210</c:v>
                </c:pt>
                <c:pt idx="41">
                  <c:v>20241</c:v>
                </c:pt>
                <c:pt idx="42">
                  <c:v>20271</c:v>
                </c:pt>
                <c:pt idx="43">
                  <c:v>20302</c:v>
                </c:pt>
                <c:pt idx="44">
                  <c:v>20333</c:v>
                </c:pt>
                <c:pt idx="45">
                  <c:v>20363</c:v>
                </c:pt>
                <c:pt idx="46">
                  <c:v>20394</c:v>
                </c:pt>
                <c:pt idx="47">
                  <c:v>20424</c:v>
                </c:pt>
                <c:pt idx="48">
                  <c:v>20455</c:v>
                </c:pt>
                <c:pt idx="49">
                  <c:v>20486</c:v>
                </c:pt>
                <c:pt idx="50">
                  <c:v>20515</c:v>
                </c:pt>
                <c:pt idx="51">
                  <c:v>20546</c:v>
                </c:pt>
                <c:pt idx="52">
                  <c:v>20576</c:v>
                </c:pt>
                <c:pt idx="53">
                  <c:v>20607</c:v>
                </c:pt>
                <c:pt idx="54">
                  <c:v>20637</c:v>
                </c:pt>
                <c:pt idx="55">
                  <c:v>20668</c:v>
                </c:pt>
                <c:pt idx="56">
                  <c:v>20699</c:v>
                </c:pt>
                <c:pt idx="57">
                  <c:v>20729</c:v>
                </c:pt>
                <c:pt idx="58">
                  <c:v>20760</c:v>
                </c:pt>
                <c:pt idx="59">
                  <c:v>20790</c:v>
                </c:pt>
                <c:pt idx="60">
                  <c:v>20821</c:v>
                </c:pt>
                <c:pt idx="61">
                  <c:v>20852</c:v>
                </c:pt>
                <c:pt idx="62">
                  <c:v>20880</c:v>
                </c:pt>
                <c:pt idx="63">
                  <c:v>20911</c:v>
                </c:pt>
                <c:pt idx="64">
                  <c:v>20941</c:v>
                </c:pt>
                <c:pt idx="65">
                  <c:v>20972</c:v>
                </c:pt>
                <c:pt idx="66">
                  <c:v>21002</c:v>
                </c:pt>
                <c:pt idx="67">
                  <c:v>21033</c:v>
                </c:pt>
                <c:pt idx="68">
                  <c:v>21064</c:v>
                </c:pt>
                <c:pt idx="69">
                  <c:v>21094</c:v>
                </c:pt>
                <c:pt idx="70">
                  <c:v>21125</c:v>
                </c:pt>
                <c:pt idx="71">
                  <c:v>21155</c:v>
                </c:pt>
                <c:pt idx="72">
                  <c:v>21186</c:v>
                </c:pt>
                <c:pt idx="73">
                  <c:v>21217</c:v>
                </c:pt>
                <c:pt idx="74">
                  <c:v>21245</c:v>
                </c:pt>
                <c:pt idx="75">
                  <c:v>21276</c:v>
                </c:pt>
                <c:pt idx="76">
                  <c:v>21306</c:v>
                </c:pt>
                <c:pt idx="77">
                  <c:v>21337</c:v>
                </c:pt>
                <c:pt idx="78">
                  <c:v>21367</c:v>
                </c:pt>
                <c:pt idx="79">
                  <c:v>21398</c:v>
                </c:pt>
                <c:pt idx="80">
                  <c:v>21429</c:v>
                </c:pt>
                <c:pt idx="81">
                  <c:v>21459</c:v>
                </c:pt>
                <c:pt idx="82">
                  <c:v>21490</c:v>
                </c:pt>
                <c:pt idx="83">
                  <c:v>21520</c:v>
                </c:pt>
                <c:pt idx="84">
                  <c:v>21551</c:v>
                </c:pt>
                <c:pt idx="85">
                  <c:v>21582</c:v>
                </c:pt>
                <c:pt idx="86">
                  <c:v>21610</c:v>
                </c:pt>
                <c:pt idx="87">
                  <c:v>21641</c:v>
                </c:pt>
                <c:pt idx="88">
                  <c:v>21671</c:v>
                </c:pt>
                <c:pt idx="89">
                  <c:v>21702</c:v>
                </c:pt>
                <c:pt idx="90">
                  <c:v>21732</c:v>
                </c:pt>
                <c:pt idx="91">
                  <c:v>21763</c:v>
                </c:pt>
                <c:pt idx="92">
                  <c:v>21794</c:v>
                </c:pt>
                <c:pt idx="93">
                  <c:v>21824</c:v>
                </c:pt>
                <c:pt idx="94">
                  <c:v>21855</c:v>
                </c:pt>
                <c:pt idx="95">
                  <c:v>21885</c:v>
                </c:pt>
                <c:pt idx="96">
                  <c:v>21916</c:v>
                </c:pt>
                <c:pt idx="97">
                  <c:v>21947</c:v>
                </c:pt>
                <c:pt idx="98">
                  <c:v>21976</c:v>
                </c:pt>
                <c:pt idx="99">
                  <c:v>22007</c:v>
                </c:pt>
                <c:pt idx="100">
                  <c:v>22037</c:v>
                </c:pt>
                <c:pt idx="101">
                  <c:v>22068</c:v>
                </c:pt>
                <c:pt idx="102">
                  <c:v>22098</c:v>
                </c:pt>
                <c:pt idx="103">
                  <c:v>22129</c:v>
                </c:pt>
                <c:pt idx="104">
                  <c:v>22160</c:v>
                </c:pt>
                <c:pt idx="105">
                  <c:v>22190</c:v>
                </c:pt>
                <c:pt idx="106">
                  <c:v>22221</c:v>
                </c:pt>
                <c:pt idx="107">
                  <c:v>22251</c:v>
                </c:pt>
                <c:pt idx="108">
                  <c:v>22282</c:v>
                </c:pt>
                <c:pt idx="109">
                  <c:v>22313</c:v>
                </c:pt>
                <c:pt idx="110">
                  <c:v>22341</c:v>
                </c:pt>
                <c:pt idx="111">
                  <c:v>22372</c:v>
                </c:pt>
                <c:pt idx="112">
                  <c:v>22402</c:v>
                </c:pt>
                <c:pt idx="113">
                  <c:v>22433</c:v>
                </c:pt>
                <c:pt idx="114">
                  <c:v>22463</c:v>
                </c:pt>
                <c:pt idx="115">
                  <c:v>22494</c:v>
                </c:pt>
                <c:pt idx="116">
                  <c:v>22525</c:v>
                </c:pt>
                <c:pt idx="117">
                  <c:v>22555</c:v>
                </c:pt>
                <c:pt idx="118">
                  <c:v>22586</c:v>
                </c:pt>
                <c:pt idx="119">
                  <c:v>22616</c:v>
                </c:pt>
                <c:pt idx="120">
                  <c:v>22647</c:v>
                </c:pt>
                <c:pt idx="121">
                  <c:v>22678</c:v>
                </c:pt>
                <c:pt idx="122">
                  <c:v>22706</c:v>
                </c:pt>
                <c:pt idx="123">
                  <c:v>22737</c:v>
                </c:pt>
                <c:pt idx="124">
                  <c:v>22767</c:v>
                </c:pt>
                <c:pt idx="125">
                  <c:v>22798</c:v>
                </c:pt>
                <c:pt idx="126">
                  <c:v>22828</c:v>
                </c:pt>
                <c:pt idx="127">
                  <c:v>22859</c:v>
                </c:pt>
                <c:pt idx="128">
                  <c:v>22890</c:v>
                </c:pt>
                <c:pt idx="129">
                  <c:v>22920</c:v>
                </c:pt>
                <c:pt idx="130">
                  <c:v>22951</c:v>
                </c:pt>
                <c:pt idx="131">
                  <c:v>22981</c:v>
                </c:pt>
              </c:numCache>
            </c:numRef>
          </c:cat>
          <c:val>
            <c:numRef>
              <c:f>พยากรณ์!$C$2:$C$133</c:f>
              <c:numCache>
                <c:formatCode>_-* #,##0.00_-;\-* #,##0.00_-;_-* "-"??_-;_-@</c:formatCode>
                <c:ptCount val="132"/>
                <c:pt idx="0">
                  <c:v>28210</c:v>
                </c:pt>
                <c:pt idx="1">
                  <c:v>21434</c:v>
                </c:pt>
                <c:pt idx="2">
                  <c:v>22678</c:v>
                </c:pt>
                <c:pt idx="3">
                  <c:v>27854</c:v>
                </c:pt>
                <c:pt idx="4">
                  <c:v>32450</c:v>
                </c:pt>
                <c:pt idx="5">
                  <c:v>35962</c:v>
                </c:pt>
                <c:pt idx="6">
                  <c:v>34851</c:v>
                </c:pt>
                <c:pt idx="7">
                  <c:v>34207</c:v>
                </c:pt>
                <c:pt idx="8">
                  <c:v>36776</c:v>
                </c:pt>
                <c:pt idx="9">
                  <c:v>34502</c:v>
                </c:pt>
                <c:pt idx="10">
                  <c:v>33130</c:v>
                </c:pt>
                <c:pt idx="11">
                  <c:v>28721</c:v>
                </c:pt>
                <c:pt idx="12" formatCode="#,##0.00">
                  <c:v>26636</c:v>
                </c:pt>
                <c:pt idx="13" formatCode="#,##0.00">
                  <c:v>28344</c:v>
                </c:pt>
                <c:pt idx="14" formatCode="#,##0.00">
                  <c:v>29069</c:v>
                </c:pt>
                <c:pt idx="15" formatCode="#,##0.00">
                  <c:v>22216</c:v>
                </c:pt>
                <c:pt idx="16" formatCode="#,##0.00">
                  <c:v>31827</c:v>
                </c:pt>
                <c:pt idx="17" formatCode="#,##0.00">
                  <c:v>29040</c:v>
                </c:pt>
                <c:pt idx="18" formatCode="#,##0.00">
                  <c:v>33325</c:v>
                </c:pt>
                <c:pt idx="19" formatCode="#,##0.00">
                  <c:v>29604</c:v>
                </c:pt>
                <c:pt idx="20" formatCode="#,##0.00">
                  <c:v>34679</c:v>
                </c:pt>
                <c:pt idx="21" formatCode="#,##0.00">
                  <c:v>32956</c:v>
                </c:pt>
                <c:pt idx="22" formatCode="#,##0.00">
                  <c:v>36574</c:v>
                </c:pt>
                <c:pt idx="23" formatCode="#,##0.00">
                  <c:v>47958</c:v>
                </c:pt>
                <c:pt idx="24" formatCode="#,##0.00">
                  <c:v>37955</c:v>
                </c:pt>
                <c:pt idx="25" formatCode="#,##0.00">
                  <c:v>28228</c:v>
                </c:pt>
                <c:pt idx="26" formatCode="#,##0.00">
                  <c:v>18996</c:v>
                </c:pt>
                <c:pt idx="27" formatCode="#,##0.00">
                  <c:v>18017</c:v>
                </c:pt>
                <c:pt idx="28" formatCode="#,##0.00">
                  <c:v>30688</c:v>
                </c:pt>
                <c:pt idx="29" formatCode="#,##0.00">
                  <c:v>27538</c:v>
                </c:pt>
                <c:pt idx="30" formatCode="#,##0.00">
                  <c:v>36942</c:v>
                </c:pt>
                <c:pt idx="31" formatCode="#,##0.00">
                  <c:v>33265</c:v>
                </c:pt>
                <c:pt idx="32" formatCode="#,##0.00">
                  <c:v>26990</c:v>
                </c:pt>
                <c:pt idx="33" formatCode="#,##0.00">
                  <c:v>33337</c:v>
                </c:pt>
                <c:pt idx="34" formatCode="#,##0.00">
                  <c:v>39454</c:v>
                </c:pt>
                <c:pt idx="35" formatCode="#,##0.00">
                  <c:v>45207</c:v>
                </c:pt>
                <c:pt idx="36" formatCode="#,##0.00">
                  <c:v>49717</c:v>
                </c:pt>
                <c:pt idx="37" formatCode="#,##0.00">
                  <c:v>48919</c:v>
                </c:pt>
                <c:pt idx="38" formatCode="#,##0.00">
                  <c:v>60660</c:v>
                </c:pt>
                <c:pt idx="39" formatCode="#,##0.00">
                  <c:v>64828</c:v>
                </c:pt>
                <c:pt idx="40" formatCode="#,##0.00">
                  <c:v>59273</c:v>
                </c:pt>
                <c:pt idx="41" formatCode="#,##0.00">
                  <c:v>48082</c:v>
                </c:pt>
                <c:pt idx="42" formatCode="#,##0.00">
                  <c:v>60422</c:v>
                </c:pt>
                <c:pt idx="43" formatCode="#,##0.00">
                  <c:v>36767</c:v>
                </c:pt>
                <c:pt idx="44" formatCode="#,##0.00">
                  <c:v>38973</c:v>
                </c:pt>
                <c:pt idx="45" formatCode="#,##0.00">
                  <c:v>39470</c:v>
                </c:pt>
                <c:pt idx="46" formatCode="#,##0.00">
                  <c:v>49525</c:v>
                </c:pt>
                <c:pt idx="47" formatCode="#,##0.00">
                  <c:v>69744</c:v>
                </c:pt>
                <c:pt idx="48" formatCode="#,##0.00">
                  <c:v>73258</c:v>
                </c:pt>
                <c:pt idx="49" formatCode="#,##0.00">
                  <c:v>58230</c:v>
                </c:pt>
                <c:pt idx="50" formatCode="#,##0.00">
                  <c:v>56622</c:v>
                </c:pt>
                <c:pt idx="51" formatCode="#,##0.00">
                  <c:v>59563</c:v>
                </c:pt>
                <c:pt idx="52" formatCode="#,##0.00">
                  <c:v>57648</c:v>
                </c:pt>
                <c:pt idx="53" formatCode="#,##0.00">
                  <c:v>58454</c:v>
                </c:pt>
                <c:pt idx="54" formatCode="#,##0.00">
                  <c:v>55066</c:v>
                </c:pt>
                <c:pt idx="55" formatCode="#,##0.00">
                  <c:v>62886</c:v>
                </c:pt>
                <c:pt idx="56" formatCode="#,##0.00">
                  <c:v>63359</c:v>
                </c:pt>
                <c:pt idx="57" formatCode="#,##0.00">
                  <c:v>81227</c:v>
                </c:pt>
                <c:pt idx="58" formatCode="#,##0.00">
                  <c:v>72444</c:v>
                </c:pt>
                <c:pt idx="59" formatCode="#,##0.00">
                  <c:v>73286</c:v>
                </c:pt>
                <c:pt idx="60" formatCode="#,##0.00">
                  <c:v>90731</c:v>
                </c:pt>
                <c:pt idx="61" formatCode="#,##0.00">
                  <c:v>73036</c:v>
                </c:pt>
                <c:pt idx="62" formatCode="#,##0.00">
                  <c:v>63824</c:v>
                </c:pt>
                <c:pt idx="63" formatCode="#,##0.00">
                  <c:v>52972</c:v>
                </c:pt>
                <c:pt idx="64" formatCode="#,##0.00">
                  <c:v>63737</c:v>
                </c:pt>
                <c:pt idx="65" formatCode="#,##0.00">
                  <c:v>71392</c:v>
                </c:pt>
                <c:pt idx="66" formatCode="#,##0.00">
                  <c:v>71491</c:v>
                </c:pt>
                <c:pt idx="67" formatCode="#,##0.00">
                  <c:v>68789</c:v>
                </c:pt>
                <c:pt idx="68" formatCode="#,##0.00">
                  <c:v>67570</c:v>
                </c:pt>
                <c:pt idx="69" formatCode="#,##0.00">
                  <c:v>71483</c:v>
                </c:pt>
                <c:pt idx="70" formatCode="#,##0.00">
                  <c:v>64058</c:v>
                </c:pt>
                <c:pt idx="71" formatCode="#,##0.00">
                  <c:v>83313</c:v>
                </c:pt>
                <c:pt idx="72" formatCode="#,##0.00">
                  <c:v>76877</c:v>
                </c:pt>
                <c:pt idx="73" formatCode="#,##0.00">
                  <c:v>43025</c:v>
                </c:pt>
                <c:pt idx="74" formatCode="#,##0.00">
                  <c:v>53087</c:v>
                </c:pt>
                <c:pt idx="75" formatCode="#,##0.00">
                  <c:v>52329</c:v>
                </c:pt>
                <c:pt idx="76" formatCode="#,##0.00">
                  <c:v>75490</c:v>
                </c:pt>
                <c:pt idx="77" formatCode="#,##0.00">
                  <c:v>68848</c:v>
                </c:pt>
                <c:pt idx="78" formatCode="#,##0.00">
                  <c:v>70206</c:v>
                </c:pt>
                <c:pt idx="79" formatCode="#,##0.00">
                  <c:v>75570</c:v>
                </c:pt>
                <c:pt idx="80" formatCode="#,##0.00">
                  <c:v>68705</c:v>
                </c:pt>
                <c:pt idx="81" formatCode="#,##0.00">
                  <c:v>77683</c:v>
                </c:pt>
                <c:pt idx="82" formatCode="#,##0.00">
                  <c:v>81171</c:v>
                </c:pt>
                <c:pt idx="83" formatCode="#,##0.00">
                  <c:v>90231</c:v>
                </c:pt>
                <c:pt idx="84">
                  <c:v>79773</c:v>
                </c:pt>
                <c:pt idx="85">
                  <c:v>76328</c:v>
                </c:pt>
                <c:pt idx="86">
                  <c:v>90133</c:v>
                </c:pt>
                <c:pt idx="87">
                  <c:v>88818</c:v>
                </c:pt>
                <c:pt idx="88">
                  <c:v>86485</c:v>
                </c:pt>
                <c:pt idx="89">
                  <c:v>72291</c:v>
                </c:pt>
                <c:pt idx="90">
                  <c:v>84284</c:v>
                </c:pt>
                <c:pt idx="91">
                  <c:v>52471</c:v>
                </c:pt>
                <c:pt idx="92">
                  <c:v>41810</c:v>
                </c:pt>
                <c:pt idx="93">
                  <c:v>31302</c:v>
                </c:pt>
                <c:pt idx="94">
                  <c:v>41135</c:v>
                </c:pt>
                <c:pt idx="95">
                  <c:v>71126</c:v>
                </c:pt>
                <c:pt idx="96" formatCode="_-* #,##0_-;\-* #,##0_-;_-* &quot;-&quot;??_-;_-@">
                  <c:v>66878</c:v>
                </c:pt>
                <c:pt idx="97" formatCode="_-* #,##0_-;\-* #,##0_-;_-* &quot;-&quot;??_-;_-@">
                  <c:v>58224</c:v>
                </c:pt>
                <c:pt idx="98" formatCode="_-* #,##0_-;\-* #,##0_-;_-* &quot;-&quot;??_-;_-@">
                  <c:v>69167</c:v>
                </c:pt>
                <c:pt idx="99" formatCode="_-* #,##0_-;\-* #,##0_-;_-* &quot;-&quot;??_-;_-@">
                  <c:v>70831</c:v>
                </c:pt>
                <c:pt idx="100" formatCode="_-* #,##0_-;\-* #,##0_-;_-* &quot;-&quot;??_-;_-@">
                  <c:v>94960</c:v>
                </c:pt>
                <c:pt idx="101" formatCode="_-* #,##0_-;\-* #,##0_-;_-* &quot;-&quot;??_-;_-@">
                  <c:v>90907</c:v>
                </c:pt>
                <c:pt idx="102" formatCode="_-* #,##0_-;\-* #,##0_-;_-* &quot;-&quot;??_-;_-@">
                  <c:v>93123</c:v>
                </c:pt>
                <c:pt idx="103" formatCode="_-* #,##0_-;\-* #,##0_-;_-* &quot;-&quot;??_-;_-@">
                  <c:v>93786</c:v>
                </c:pt>
                <c:pt idx="104" formatCode="_-* #,##0_-;\-* #,##0_-;_-* &quot;-&quot;??_-;_-@">
                  <c:v>77256</c:v>
                </c:pt>
                <c:pt idx="105" formatCode="_-* #,##0_-;\-* #,##0_-;_-* &quot;-&quot;??_-;_-@">
                  <c:v>83492</c:v>
                </c:pt>
                <c:pt idx="106" formatCode="_-* #,##0_-;\-* #,##0_-;_-* &quot;-&quot;??_-;_-@">
                  <c:v>75545</c:v>
                </c:pt>
                <c:pt idx="107" formatCode="_-* #,##0_-;\-* #,##0_-;_-* &quot;-&quot;??_-;_-@">
                  <c:v>97008</c:v>
                </c:pt>
                <c:pt idx="108">
                  <c:v>98503</c:v>
                </c:pt>
                <c:pt idx="109">
                  <c:v>91986</c:v>
                </c:pt>
                <c:pt idx="110">
                  <c:v>98851</c:v>
                </c:pt>
                <c:pt idx="111">
                  <c:v>102921</c:v>
                </c:pt>
                <c:pt idx="112">
                  <c:v>102418</c:v>
                </c:pt>
                <c:pt idx="113">
                  <c:v>89413</c:v>
                </c:pt>
                <c:pt idx="114">
                  <c:v>91718</c:v>
                </c:pt>
                <c:pt idx="115">
                  <c:v>97962</c:v>
                </c:pt>
                <c:pt idx="116">
                  <c:v>95067</c:v>
                </c:pt>
                <c:pt idx="117">
                  <c:v>97419</c:v>
                </c:pt>
                <c:pt idx="118">
                  <c:v>110529</c:v>
                </c:pt>
                <c:pt idx="119">
                  <c:v>122884</c:v>
                </c:pt>
                <c:pt idx="120">
                  <c:v>87541</c:v>
                </c:pt>
                <c:pt idx="121">
                  <c:v>86775</c:v>
                </c:pt>
                <c:pt idx="122">
                  <c:v>106424</c:v>
                </c:pt>
                <c:pt idx="123">
                  <c:v>107392</c:v>
                </c:pt>
                <c:pt idx="124">
                  <c:v>117149</c:v>
                </c:pt>
                <c:pt idx="125">
                  <c:v>114229</c:v>
                </c:pt>
                <c:pt idx="126">
                  <c:v>109633</c:v>
                </c:pt>
                <c:pt idx="127">
                  <c:v>126200</c:v>
                </c:pt>
                <c:pt idx="128">
                  <c:v>108396</c:v>
                </c:pt>
                <c:pt idx="129">
                  <c:v>114687</c:v>
                </c:pt>
                <c:pt idx="130" formatCode="_(* #,##0.00_);_(* \(#,##0.00\);_(* &quot;-&quot;??_);_(@_)">
                  <c:v>110830</c:v>
                </c:pt>
                <c:pt idx="131" formatCode="_(* #,##0.00_);_(* \(#,##0.00\);_(* &quot;-&quot;??_);_(@_)">
                  <c:v>147904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95-42FB-A4D7-1469C7228A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171592"/>
        <c:axId val="249171984"/>
      </c:lineChart>
      <c:dateAx>
        <c:axId val="249171592"/>
        <c:scaling>
          <c:orientation val="minMax"/>
        </c:scaling>
        <c:delete val="0"/>
        <c:axPos val="b"/>
        <c:numFmt formatCode="B1mmm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/>
                </a:solidFill>
                <a:latin typeface="Ubuntu"/>
                <a:ea typeface="+mn-ea"/>
                <a:cs typeface="+mn-cs"/>
              </a:defRPr>
            </a:pPr>
            <a:endParaRPr lang="th-TH"/>
          </a:p>
        </c:txPr>
        <c:crossAx val="249171984"/>
        <c:crosses val="autoZero"/>
        <c:auto val="1"/>
        <c:lblOffset val="100"/>
        <c:baseTimeUnit val="months"/>
      </c:dateAx>
      <c:valAx>
        <c:axId val="24917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.00_-;\-* #,##0.00_-;_-* &quot;-&quot;??_-;_-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/>
                </a:solidFill>
                <a:latin typeface="Ubuntu"/>
                <a:ea typeface="+mn-ea"/>
                <a:cs typeface="+mn-cs"/>
              </a:defRPr>
            </a:pPr>
            <a:endParaRPr lang="th-TH"/>
          </a:p>
        </c:txPr>
        <c:crossAx val="249171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/>
              </a:solidFill>
              <a:latin typeface="Ubuntu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 sz="1600">
          <a:solidFill>
            <a:schemeClr val="dk1"/>
          </a:solidFill>
          <a:latin typeface="Ubuntu"/>
          <a:ea typeface="+mn-ea"/>
          <a:cs typeface="+mn-cs"/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8AAC39-3C44-4DE5-93D5-2BEE49B3CC82}" type="doc">
      <dgm:prSet loTypeId="urn:microsoft.com/office/officeart/2005/8/layout/cycle3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th-TH"/>
        </a:p>
      </dgm:t>
    </dgm:pt>
    <dgm:pt modelId="{A8E72F93-89A9-4703-90F7-5CB1F82F60ED}">
      <dgm:prSet phldrT="[Text]" custT="1"/>
      <dgm:spPr>
        <a:solidFill>
          <a:schemeClr val="accent2"/>
        </a:solidFill>
      </dgm:spPr>
      <dgm:t>
        <a:bodyPr/>
        <a:lstStyle/>
        <a:p>
          <a:r>
            <a:rPr lang="th-TH" sz="2800" spc="-50" baseline="0" dirty="0">
              <a:latin typeface="TH Sarabun New" panose="020B0500040200020003" pitchFamily="34" charset="-34"/>
              <a:cs typeface="TH Sarabun New" panose="020B0500040200020003" pitchFamily="34" charset="-34"/>
            </a:rPr>
            <a:t>ช่วงกำหนด</a:t>
          </a:r>
          <a:br>
            <a:rPr lang="th-TH" sz="2800" spc="-50" baseline="0" dirty="0">
              <a:latin typeface="TH Sarabun New" panose="020B0500040200020003" pitchFamily="34" charset="-34"/>
              <a:cs typeface="TH Sarabun New" panose="020B0500040200020003" pitchFamily="34" charset="-34"/>
            </a:rPr>
          </a:br>
          <a:r>
            <a:rPr lang="th-TH" sz="2800" spc="-50" baseline="0" dirty="0">
              <a:latin typeface="TH Sarabun New" panose="020B0500040200020003" pitchFamily="34" charset="-34"/>
              <a:cs typeface="TH Sarabun New" panose="020B0500040200020003" pitchFamily="34" charset="-34"/>
            </a:rPr>
            <a:t>อุปสงค์</a:t>
          </a:r>
          <a:r>
            <a:rPr lang="en-US" sz="2800" spc="-50" baseline="0" dirty="0">
              <a:latin typeface="TH Sarabun New" panose="020B0500040200020003" pitchFamily="34" charset="-34"/>
              <a:cs typeface="TH Sarabun New" panose="020B0500040200020003" pitchFamily="34" charset="-34"/>
            </a:rPr>
            <a:t>-</a:t>
          </a:r>
          <a:r>
            <a:rPr lang="th-TH" sz="2800" spc="-50" baseline="0" dirty="0">
              <a:latin typeface="TH Sarabun New" panose="020B0500040200020003" pitchFamily="34" charset="-34"/>
              <a:cs typeface="TH Sarabun New" panose="020B0500040200020003" pitchFamily="34" charset="-34"/>
            </a:rPr>
            <a:t>อุปทาน</a:t>
          </a:r>
        </a:p>
      </dgm:t>
    </dgm:pt>
    <dgm:pt modelId="{C1B96CE1-97C2-43D6-AE9D-5D243D205583}" type="parTrans" cxnId="{15B569F3-D94D-46CD-AF1E-6AE14BCD32CA}">
      <dgm:prSet/>
      <dgm:spPr/>
      <dgm:t>
        <a:bodyPr/>
        <a:lstStyle/>
        <a:p>
          <a:endParaRPr lang="th-TH" sz="2800" spc="-50" baseline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47571E38-230A-447A-8DB2-82F89C139760}" type="sibTrans" cxnId="{15B569F3-D94D-46CD-AF1E-6AE14BCD32CA}">
      <dgm:prSet/>
      <dgm:spPr/>
      <dgm:t>
        <a:bodyPr/>
        <a:lstStyle/>
        <a:p>
          <a:endParaRPr lang="th-TH" sz="2800" spc="-50" baseline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7E660F57-9D7A-4CF8-9301-E85898A5DFE7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th-TH" sz="2800" spc="-50" baseline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ช่วงการผลิต</a:t>
          </a:r>
        </a:p>
      </dgm:t>
    </dgm:pt>
    <dgm:pt modelId="{1D6ACDA8-D39D-4E63-86D0-A669EF63200E}" type="parTrans" cxnId="{A5473656-F496-4302-85C3-992D0B3AF2E0}">
      <dgm:prSet/>
      <dgm:spPr/>
      <dgm:t>
        <a:bodyPr/>
        <a:lstStyle/>
        <a:p>
          <a:endParaRPr lang="th-TH" sz="2800" spc="-50" baseline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DFF9E376-1421-4941-8F4E-E4EAD54C588C}" type="sibTrans" cxnId="{A5473656-F496-4302-85C3-992D0B3AF2E0}">
      <dgm:prSet/>
      <dgm:spPr/>
      <dgm:t>
        <a:bodyPr/>
        <a:lstStyle/>
        <a:p>
          <a:endParaRPr lang="th-TH" sz="2800" spc="-50" baseline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3CC26C98-5DFC-4F34-9A42-442CD8B3A393}">
      <dgm:prSet phldrT="[Text]" custT="1"/>
      <dgm:spPr>
        <a:solidFill>
          <a:srgbClr val="DDDDDD">
            <a:lumMod val="90000"/>
          </a:srgbClr>
        </a:solidFill>
        <a:ln w="190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r>
            <a:rPr lang="th-TH" sz="2800" spc="-50" baseline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ช่วงเก็บเกี่ยวและหลังเก็บเกี่ยว</a:t>
          </a:r>
        </a:p>
      </dgm:t>
    </dgm:pt>
    <dgm:pt modelId="{FFE742EB-501A-4C22-8237-241E73740190}" type="parTrans" cxnId="{4AC5E57C-B56F-4B38-BA63-F06D465B6087}">
      <dgm:prSet/>
      <dgm:spPr/>
      <dgm:t>
        <a:bodyPr/>
        <a:lstStyle/>
        <a:p>
          <a:endParaRPr lang="th-TH" sz="2800" spc="-50" baseline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CDA906F-4E4F-41B5-B2A2-3B7483A96D11}" type="sibTrans" cxnId="{4AC5E57C-B56F-4B38-BA63-F06D465B6087}">
      <dgm:prSet/>
      <dgm:spPr/>
      <dgm:t>
        <a:bodyPr/>
        <a:lstStyle/>
        <a:p>
          <a:endParaRPr lang="th-TH" sz="2800" spc="-50" baseline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8356C6EA-525B-4D7D-A862-09187A6B05D5}">
      <dgm:prSet phldrT="[Text]" custT="1"/>
      <dgm:spPr>
        <a:solidFill>
          <a:srgbClr val="DDDDDD">
            <a:lumMod val="90000"/>
          </a:srgbClr>
        </a:solidFill>
        <a:ln w="190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r>
            <a:rPr lang="th-TH" sz="2800" kern="1200" spc="-50" baseline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ช่วง</a:t>
          </a:r>
          <a:r>
            <a:rPr lang="th-TH" sz="2800" kern="1200" spc="-50" baseline="0" dirty="0">
              <a:solidFill>
                <a:schemeClr val="tx1"/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rPr>
            <a:t>การตลาด</a:t>
          </a:r>
          <a:r>
            <a:rPr lang="th-TH" sz="2800" kern="1200" spc="-50" baseline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ภายในประเทศ</a:t>
          </a:r>
        </a:p>
      </dgm:t>
    </dgm:pt>
    <dgm:pt modelId="{E84797BF-C8B9-4F6C-BE2C-B9439AB626D2}" type="parTrans" cxnId="{55FC4925-B8DA-4773-B47F-FDCC1926176B}">
      <dgm:prSet/>
      <dgm:spPr/>
      <dgm:t>
        <a:bodyPr/>
        <a:lstStyle/>
        <a:p>
          <a:endParaRPr lang="th-TH" sz="2800" spc="-50" baseline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B50E1E2C-C5E0-4C4A-9F49-71CBAA812CBF}" type="sibTrans" cxnId="{55FC4925-B8DA-4773-B47F-FDCC1926176B}">
      <dgm:prSet/>
      <dgm:spPr/>
      <dgm:t>
        <a:bodyPr/>
        <a:lstStyle/>
        <a:p>
          <a:endParaRPr lang="th-TH" sz="2800" spc="-50" baseline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FCE55C0C-8F6D-4628-BB48-4EE85747656D}">
      <dgm:prSet phldrT="[Text]" custT="1"/>
      <dgm:spPr>
        <a:solidFill>
          <a:srgbClr val="DDDDDD">
            <a:lumMod val="90000"/>
          </a:srgbClr>
        </a:solidFill>
        <a:ln w="190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spc="-50" baseline="0" dirty="0">
              <a:solidFill>
                <a:srgbClr val="000000"/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rPr>
            <a:t>ช่วงการตลาดต่างประเทศ</a:t>
          </a:r>
        </a:p>
      </dgm:t>
    </dgm:pt>
    <dgm:pt modelId="{C8FD88C4-10F1-499D-8403-3EF9D05AE8F3}" type="parTrans" cxnId="{0F493C37-428A-4192-B585-DF2FC36BCDAB}">
      <dgm:prSet/>
      <dgm:spPr/>
      <dgm:t>
        <a:bodyPr/>
        <a:lstStyle/>
        <a:p>
          <a:endParaRPr lang="th-TH" sz="2800" spc="-50" baseline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55E94FCA-A8C0-45C9-AC6C-8B4457974A7F}" type="sibTrans" cxnId="{0F493C37-428A-4192-B585-DF2FC36BCDAB}">
      <dgm:prSet/>
      <dgm:spPr/>
      <dgm:t>
        <a:bodyPr/>
        <a:lstStyle/>
        <a:p>
          <a:endParaRPr lang="th-TH" sz="2800" spc="-50" baseline="0">
            <a:latin typeface="TH Sarabun New" panose="020B0500040200020003" pitchFamily="34" charset="-34"/>
            <a:cs typeface="TH Sarabun New" panose="020B0500040200020003" pitchFamily="34" charset="-34"/>
          </a:endParaRPr>
        </a:p>
      </dgm:t>
    </dgm:pt>
    <dgm:pt modelId="{C0E0B9DD-B6EE-47F7-A6A0-D3B559D84796}" type="pres">
      <dgm:prSet presAssocID="{B28AAC39-3C44-4DE5-93D5-2BEE49B3CC82}" presName="Name0" presStyleCnt="0">
        <dgm:presLayoutVars>
          <dgm:dir/>
          <dgm:resizeHandles val="exact"/>
        </dgm:presLayoutVars>
      </dgm:prSet>
      <dgm:spPr/>
    </dgm:pt>
    <dgm:pt modelId="{313B0249-49C9-4542-8423-1E9B5DAC9D3E}" type="pres">
      <dgm:prSet presAssocID="{B28AAC39-3C44-4DE5-93D5-2BEE49B3CC82}" presName="cycle" presStyleCnt="0"/>
      <dgm:spPr/>
    </dgm:pt>
    <dgm:pt modelId="{02B27481-4D1A-4BEB-8289-A674AB664E65}" type="pres">
      <dgm:prSet presAssocID="{A8E72F93-89A9-4703-90F7-5CB1F82F60ED}" presName="nodeFirstNode" presStyleLbl="node1" presStyleIdx="0" presStyleCnt="5" custScaleX="113214" custRadScaleRad="105663" custRadScaleInc="-2579">
        <dgm:presLayoutVars>
          <dgm:bulletEnabled val="1"/>
        </dgm:presLayoutVars>
      </dgm:prSet>
      <dgm:spPr/>
    </dgm:pt>
    <dgm:pt modelId="{12EC6928-621C-4E6E-AADA-1C9A98F097FC}" type="pres">
      <dgm:prSet presAssocID="{47571E38-230A-447A-8DB2-82F89C139760}" presName="sibTransFirstNode" presStyleLbl="bgShp" presStyleIdx="0" presStyleCnt="1"/>
      <dgm:spPr/>
    </dgm:pt>
    <dgm:pt modelId="{653A1369-192F-4BCB-8F63-B0E803E5A00C}" type="pres">
      <dgm:prSet presAssocID="{7E660F57-9D7A-4CF8-9301-E85898A5DFE7}" presName="nodeFollowingNodes" presStyleLbl="node1" presStyleIdx="1" presStyleCnt="5">
        <dgm:presLayoutVars>
          <dgm:bulletEnabled val="1"/>
        </dgm:presLayoutVars>
      </dgm:prSet>
      <dgm:spPr/>
    </dgm:pt>
    <dgm:pt modelId="{45889CB1-61C4-4447-B1B5-177F0F580D83}" type="pres">
      <dgm:prSet presAssocID="{3CC26C98-5DFC-4F34-9A42-442CD8B3A393}" presName="nodeFollowingNodes" presStyleLbl="node1" presStyleIdx="2" presStyleCnt="5">
        <dgm:presLayoutVars>
          <dgm:bulletEnabled val="1"/>
        </dgm:presLayoutVars>
      </dgm:prSet>
      <dgm:spPr>
        <a:xfrm>
          <a:off x="3131137" y="3129332"/>
          <a:ext cx="1866304" cy="933152"/>
        </a:xfrm>
        <a:prstGeom prst="roundRect">
          <a:avLst/>
        </a:prstGeom>
      </dgm:spPr>
    </dgm:pt>
    <dgm:pt modelId="{40AECDBC-4E3A-4379-9A1E-66B45B1457E1}" type="pres">
      <dgm:prSet presAssocID="{8356C6EA-525B-4D7D-A862-09187A6B05D5}" presName="nodeFollowingNodes" presStyleLbl="node1" presStyleIdx="3" presStyleCnt="5">
        <dgm:presLayoutVars>
          <dgm:bulletEnabled val="1"/>
        </dgm:presLayoutVars>
      </dgm:prSet>
      <dgm:spPr>
        <a:xfrm>
          <a:off x="1098558" y="3129332"/>
          <a:ext cx="1866304" cy="933152"/>
        </a:xfrm>
        <a:prstGeom prst="roundRect">
          <a:avLst/>
        </a:prstGeom>
      </dgm:spPr>
    </dgm:pt>
    <dgm:pt modelId="{D01EB991-CBCA-4061-86BA-639D35AA08E2}" type="pres">
      <dgm:prSet presAssocID="{FCE55C0C-8F6D-4628-BB48-4EE85747656D}" presName="nodeFollowingNodes" presStyleLbl="node1" presStyleIdx="4" presStyleCnt="5">
        <dgm:presLayoutVars>
          <dgm:bulletEnabled val="1"/>
        </dgm:presLayoutVars>
      </dgm:prSet>
      <dgm:spPr>
        <a:xfrm>
          <a:off x="470456" y="1196235"/>
          <a:ext cx="1866304" cy="933152"/>
        </a:xfrm>
        <a:prstGeom prst="roundRect">
          <a:avLst/>
        </a:prstGeom>
      </dgm:spPr>
    </dgm:pt>
  </dgm:ptLst>
  <dgm:cxnLst>
    <dgm:cxn modelId="{8FD2A422-A8EA-49A4-AA0F-8D0025687545}" type="presOf" srcId="{A8E72F93-89A9-4703-90F7-5CB1F82F60ED}" destId="{02B27481-4D1A-4BEB-8289-A674AB664E65}" srcOrd="0" destOrd="0" presId="urn:microsoft.com/office/officeart/2005/8/layout/cycle3"/>
    <dgm:cxn modelId="{55FC4925-B8DA-4773-B47F-FDCC1926176B}" srcId="{B28AAC39-3C44-4DE5-93D5-2BEE49B3CC82}" destId="{8356C6EA-525B-4D7D-A862-09187A6B05D5}" srcOrd="3" destOrd="0" parTransId="{E84797BF-C8B9-4F6C-BE2C-B9439AB626D2}" sibTransId="{B50E1E2C-C5E0-4C4A-9F49-71CBAA812CBF}"/>
    <dgm:cxn modelId="{7BD0572A-5F23-4FB9-B7B1-9720B820C3FC}" type="presOf" srcId="{47571E38-230A-447A-8DB2-82F89C139760}" destId="{12EC6928-621C-4E6E-AADA-1C9A98F097FC}" srcOrd="0" destOrd="0" presId="urn:microsoft.com/office/officeart/2005/8/layout/cycle3"/>
    <dgm:cxn modelId="{F2BE842A-E642-492E-8AD5-E0314F8B0DC8}" type="presOf" srcId="{3CC26C98-5DFC-4F34-9A42-442CD8B3A393}" destId="{45889CB1-61C4-4447-B1B5-177F0F580D83}" srcOrd="0" destOrd="0" presId="urn:microsoft.com/office/officeart/2005/8/layout/cycle3"/>
    <dgm:cxn modelId="{0F493C37-428A-4192-B585-DF2FC36BCDAB}" srcId="{B28AAC39-3C44-4DE5-93D5-2BEE49B3CC82}" destId="{FCE55C0C-8F6D-4628-BB48-4EE85747656D}" srcOrd="4" destOrd="0" parTransId="{C8FD88C4-10F1-499D-8403-3EF9D05AE8F3}" sibTransId="{55E94FCA-A8C0-45C9-AC6C-8B4457974A7F}"/>
    <dgm:cxn modelId="{B280103B-F3DC-4CCF-9BD2-7A8EB096EFB8}" type="presOf" srcId="{7E660F57-9D7A-4CF8-9301-E85898A5DFE7}" destId="{653A1369-192F-4BCB-8F63-B0E803E5A00C}" srcOrd="0" destOrd="0" presId="urn:microsoft.com/office/officeart/2005/8/layout/cycle3"/>
    <dgm:cxn modelId="{EB4A6E45-E71C-4BBD-B1C6-77B355CA2A8E}" type="presOf" srcId="{FCE55C0C-8F6D-4628-BB48-4EE85747656D}" destId="{D01EB991-CBCA-4061-86BA-639D35AA08E2}" srcOrd="0" destOrd="0" presId="urn:microsoft.com/office/officeart/2005/8/layout/cycle3"/>
    <dgm:cxn modelId="{8F17AF4E-8B8F-4908-B67B-1F3B21806379}" type="presOf" srcId="{B28AAC39-3C44-4DE5-93D5-2BEE49B3CC82}" destId="{C0E0B9DD-B6EE-47F7-A6A0-D3B559D84796}" srcOrd="0" destOrd="0" presId="urn:microsoft.com/office/officeart/2005/8/layout/cycle3"/>
    <dgm:cxn modelId="{A5473656-F496-4302-85C3-992D0B3AF2E0}" srcId="{B28AAC39-3C44-4DE5-93D5-2BEE49B3CC82}" destId="{7E660F57-9D7A-4CF8-9301-E85898A5DFE7}" srcOrd="1" destOrd="0" parTransId="{1D6ACDA8-D39D-4E63-86D0-A669EF63200E}" sibTransId="{DFF9E376-1421-4941-8F4E-E4EAD54C588C}"/>
    <dgm:cxn modelId="{4AC5E57C-B56F-4B38-BA63-F06D465B6087}" srcId="{B28AAC39-3C44-4DE5-93D5-2BEE49B3CC82}" destId="{3CC26C98-5DFC-4F34-9A42-442CD8B3A393}" srcOrd="2" destOrd="0" parTransId="{FFE742EB-501A-4C22-8237-241E73740190}" sibTransId="{CCDA906F-4E4F-41B5-B2A2-3B7483A96D11}"/>
    <dgm:cxn modelId="{EA7C8BB6-7E5E-4B5A-88CF-12DB42D77BC0}" type="presOf" srcId="{8356C6EA-525B-4D7D-A862-09187A6B05D5}" destId="{40AECDBC-4E3A-4379-9A1E-66B45B1457E1}" srcOrd="0" destOrd="0" presId="urn:microsoft.com/office/officeart/2005/8/layout/cycle3"/>
    <dgm:cxn modelId="{15B569F3-D94D-46CD-AF1E-6AE14BCD32CA}" srcId="{B28AAC39-3C44-4DE5-93D5-2BEE49B3CC82}" destId="{A8E72F93-89A9-4703-90F7-5CB1F82F60ED}" srcOrd="0" destOrd="0" parTransId="{C1B96CE1-97C2-43D6-AE9D-5D243D205583}" sibTransId="{47571E38-230A-447A-8DB2-82F89C139760}"/>
    <dgm:cxn modelId="{3E3D66B6-A4B3-45A1-B8FD-0B2DCFB9AA6E}" type="presParOf" srcId="{C0E0B9DD-B6EE-47F7-A6A0-D3B559D84796}" destId="{313B0249-49C9-4542-8423-1E9B5DAC9D3E}" srcOrd="0" destOrd="0" presId="urn:microsoft.com/office/officeart/2005/8/layout/cycle3"/>
    <dgm:cxn modelId="{59733057-A671-48EB-A2DD-95B5F269A61A}" type="presParOf" srcId="{313B0249-49C9-4542-8423-1E9B5DAC9D3E}" destId="{02B27481-4D1A-4BEB-8289-A674AB664E65}" srcOrd="0" destOrd="0" presId="urn:microsoft.com/office/officeart/2005/8/layout/cycle3"/>
    <dgm:cxn modelId="{C3FAF50D-AAA8-4157-9020-0F34D0D50C52}" type="presParOf" srcId="{313B0249-49C9-4542-8423-1E9B5DAC9D3E}" destId="{12EC6928-621C-4E6E-AADA-1C9A98F097FC}" srcOrd="1" destOrd="0" presId="urn:microsoft.com/office/officeart/2005/8/layout/cycle3"/>
    <dgm:cxn modelId="{D72CECE2-7DA0-44BF-8B95-4BBFF2E329E1}" type="presParOf" srcId="{313B0249-49C9-4542-8423-1E9B5DAC9D3E}" destId="{653A1369-192F-4BCB-8F63-B0E803E5A00C}" srcOrd="2" destOrd="0" presId="urn:microsoft.com/office/officeart/2005/8/layout/cycle3"/>
    <dgm:cxn modelId="{031B41C8-FCC0-463E-BAB6-CF54811A6090}" type="presParOf" srcId="{313B0249-49C9-4542-8423-1E9B5DAC9D3E}" destId="{45889CB1-61C4-4447-B1B5-177F0F580D83}" srcOrd="3" destOrd="0" presId="urn:microsoft.com/office/officeart/2005/8/layout/cycle3"/>
    <dgm:cxn modelId="{D08D4D36-136D-41FB-A82B-D105B4CA9723}" type="presParOf" srcId="{313B0249-49C9-4542-8423-1E9B5DAC9D3E}" destId="{40AECDBC-4E3A-4379-9A1E-66B45B1457E1}" srcOrd="4" destOrd="0" presId="urn:microsoft.com/office/officeart/2005/8/layout/cycle3"/>
    <dgm:cxn modelId="{309C02C3-5649-467A-B551-BEDF13181DEA}" type="presParOf" srcId="{313B0249-49C9-4542-8423-1E9B5DAC9D3E}" destId="{D01EB991-CBCA-4061-86BA-639D35AA08E2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C6928-621C-4E6E-AADA-1C9A98F097FC}">
      <dsp:nvSpPr>
        <dsp:cNvPr id="0" name=""/>
        <dsp:cNvSpPr/>
      </dsp:nvSpPr>
      <dsp:spPr>
        <a:xfrm>
          <a:off x="971395" y="-105589"/>
          <a:ext cx="4054539" cy="4054539"/>
        </a:xfrm>
        <a:prstGeom prst="circularArrow">
          <a:avLst>
            <a:gd name="adj1" fmla="val 5544"/>
            <a:gd name="adj2" fmla="val 330680"/>
            <a:gd name="adj3" fmla="val 13508485"/>
            <a:gd name="adj4" fmla="val 17550967"/>
            <a:gd name="adj5" fmla="val 575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27481-4D1A-4BEB-8289-A674AB664E65}">
      <dsp:nvSpPr>
        <dsp:cNvPr id="0" name=""/>
        <dsp:cNvSpPr/>
      </dsp:nvSpPr>
      <dsp:spPr>
        <a:xfrm>
          <a:off x="1942206" y="0"/>
          <a:ext cx="2112918" cy="933152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spc="-50" baseline="0" dirty="0">
              <a:latin typeface="TH Sarabun New" panose="020B0500040200020003" pitchFamily="34" charset="-34"/>
              <a:cs typeface="TH Sarabun New" panose="020B0500040200020003" pitchFamily="34" charset="-34"/>
            </a:rPr>
            <a:t>ช่วงกำหนด</a:t>
          </a:r>
          <a:br>
            <a:rPr lang="th-TH" sz="2800" kern="1200" spc="-50" baseline="0" dirty="0">
              <a:latin typeface="TH Sarabun New" panose="020B0500040200020003" pitchFamily="34" charset="-34"/>
              <a:cs typeface="TH Sarabun New" panose="020B0500040200020003" pitchFamily="34" charset="-34"/>
            </a:rPr>
          </a:br>
          <a:r>
            <a:rPr lang="th-TH" sz="2800" kern="1200" spc="-50" baseline="0" dirty="0">
              <a:latin typeface="TH Sarabun New" panose="020B0500040200020003" pitchFamily="34" charset="-34"/>
              <a:cs typeface="TH Sarabun New" panose="020B0500040200020003" pitchFamily="34" charset="-34"/>
            </a:rPr>
            <a:t>อุปสงค์</a:t>
          </a:r>
          <a:r>
            <a:rPr lang="en-US" sz="2800" kern="1200" spc="-50" baseline="0" dirty="0">
              <a:latin typeface="TH Sarabun New" panose="020B0500040200020003" pitchFamily="34" charset="-34"/>
              <a:cs typeface="TH Sarabun New" panose="020B0500040200020003" pitchFamily="34" charset="-34"/>
            </a:rPr>
            <a:t>-</a:t>
          </a:r>
          <a:r>
            <a:rPr lang="th-TH" sz="2800" kern="1200" spc="-50" baseline="0" dirty="0">
              <a:latin typeface="TH Sarabun New" panose="020B0500040200020003" pitchFamily="34" charset="-34"/>
              <a:cs typeface="TH Sarabun New" panose="020B0500040200020003" pitchFamily="34" charset="-34"/>
            </a:rPr>
            <a:t>อุปทาน</a:t>
          </a:r>
        </a:p>
      </dsp:txBody>
      <dsp:txXfrm>
        <a:off x="1987759" y="45553"/>
        <a:ext cx="2021812" cy="842046"/>
      </dsp:txXfrm>
    </dsp:sp>
    <dsp:sp modelId="{653A1369-192F-4BCB-8F63-B0E803E5A00C}">
      <dsp:nvSpPr>
        <dsp:cNvPr id="0" name=""/>
        <dsp:cNvSpPr/>
      </dsp:nvSpPr>
      <dsp:spPr>
        <a:xfrm>
          <a:off x="3759238" y="1196235"/>
          <a:ext cx="1866304" cy="933152"/>
        </a:xfrm>
        <a:prstGeom prst="round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spc="-50" baseline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ช่วงการผลิต</a:t>
          </a:r>
        </a:p>
      </dsp:txBody>
      <dsp:txXfrm>
        <a:off x="3804791" y="1241788"/>
        <a:ext cx="1775198" cy="842046"/>
      </dsp:txXfrm>
    </dsp:sp>
    <dsp:sp modelId="{45889CB1-61C4-4447-B1B5-177F0F580D83}">
      <dsp:nvSpPr>
        <dsp:cNvPr id="0" name=""/>
        <dsp:cNvSpPr/>
      </dsp:nvSpPr>
      <dsp:spPr>
        <a:xfrm>
          <a:off x="3131137" y="3129332"/>
          <a:ext cx="1866304" cy="933152"/>
        </a:xfrm>
        <a:prstGeom prst="roundRect">
          <a:avLst/>
        </a:prstGeom>
        <a:solidFill>
          <a:srgbClr val="DDDDDD">
            <a:lumMod val="90000"/>
          </a:srgbClr>
        </a:solidFill>
        <a:ln w="190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spc="-50" baseline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ช่วงเก็บเกี่ยวและหลังเก็บเกี่ยว</a:t>
          </a:r>
        </a:p>
      </dsp:txBody>
      <dsp:txXfrm>
        <a:off x="3176690" y="3174885"/>
        <a:ext cx="1775198" cy="842046"/>
      </dsp:txXfrm>
    </dsp:sp>
    <dsp:sp modelId="{40AECDBC-4E3A-4379-9A1E-66B45B1457E1}">
      <dsp:nvSpPr>
        <dsp:cNvPr id="0" name=""/>
        <dsp:cNvSpPr/>
      </dsp:nvSpPr>
      <dsp:spPr>
        <a:xfrm>
          <a:off x="1098558" y="3129332"/>
          <a:ext cx="1866304" cy="933152"/>
        </a:xfrm>
        <a:prstGeom prst="roundRect">
          <a:avLst/>
        </a:prstGeom>
        <a:solidFill>
          <a:srgbClr val="DDDDDD">
            <a:lumMod val="90000"/>
          </a:srgbClr>
        </a:solidFill>
        <a:ln w="190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spc="-50" baseline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ช่วง</a:t>
          </a:r>
          <a:r>
            <a:rPr lang="th-TH" sz="2800" kern="1200" spc="-50" baseline="0" dirty="0">
              <a:solidFill>
                <a:schemeClr val="tx1"/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rPr>
            <a:t>การตลาด</a:t>
          </a:r>
          <a:r>
            <a:rPr lang="th-TH" sz="2800" kern="1200" spc="-50" baseline="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rPr>
            <a:t>ภายในประเทศ</a:t>
          </a:r>
        </a:p>
      </dsp:txBody>
      <dsp:txXfrm>
        <a:off x="1144111" y="3174885"/>
        <a:ext cx="1775198" cy="842046"/>
      </dsp:txXfrm>
    </dsp:sp>
    <dsp:sp modelId="{D01EB991-CBCA-4061-86BA-639D35AA08E2}">
      <dsp:nvSpPr>
        <dsp:cNvPr id="0" name=""/>
        <dsp:cNvSpPr/>
      </dsp:nvSpPr>
      <dsp:spPr>
        <a:xfrm>
          <a:off x="470456" y="1196235"/>
          <a:ext cx="1866304" cy="933152"/>
        </a:xfrm>
        <a:prstGeom prst="roundRect">
          <a:avLst/>
        </a:prstGeom>
        <a:solidFill>
          <a:srgbClr val="DDDDDD">
            <a:lumMod val="90000"/>
          </a:srgbClr>
        </a:solidFill>
        <a:ln w="1905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 spc="-50" baseline="0" dirty="0">
              <a:solidFill>
                <a:srgbClr val="000000"/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rPr>
            <a:t>ช่วงการตลาดต่างประเทศ</a:t>
          </a:r>
        </a:p>
      </dsp:txBody>
      <dsp:txXfrm>
        <a:off x="516009" y="1241788"/>
        <a:ext cx="1775198" cy="842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0.0227</cdr:x>
      <cdr:y>0</cdr:y>
    </cdr:from>
    <cdr:to>
      <cdr:x>0.11045</cdr:x>
      <cdr:y>0.1175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103909" y="0"/>
          <a:ext cx="401782" cy="2701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th-TH" sz="2400" b="1" dirty="0">
              <a:latin typeface="TH SarabunPSK" pitchFamily="34" charset="-34"/>
              <a:cs typeface="TH SarabunPSK" pitchFamily="34" charset="-34"/>
            </a:rPr>
            <a:t>ตัน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0.03005</cdr:x>
      <cdr:y>0</cdr:y>
    </cdr:from>
    <cdr:to>
      <cdr:x>0.10667</cdr:x>
      <cdr:y>0.08163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2273" y="0"/>
          <a:ext cx="413791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th-TH" sz="1600" b="1" dirty="0">
              <a:latin typeface="TH SarabunPSK" panose="020B0500040200020003" pitchFamily="34" charset="-34"/>
              <a:cs typeface="TH SarabunPSK" panose="020B0500040200020003" pitchFamily="34" charset="-34"/>
            </a:rPr>
            <a:t>ตัน</a:t>
          </a:r>
        </a:p>
      </cdr:txBody>
    </cdr:sp>
  </cdr:relSizeAnchor>
  <cdr:relSizeAnchor xmlns:cdr="http://schemas.openxmlformats.org/drawingml/2006/chartDrawing">
    <cdr:from>
      <cdr:x>0.88</cdr:x>
      <cdr:y>0.09615</cdr:y>
    </cdr:from>
    <cdr:to>
      <cdr:x>0.88</cdr:x>
      <cdr:y>0.71154</cdr:y>
    </cdr:to>
    <cdr:cxnSp macro="">
      <cdr:nvCxnSpPr>
        <cdr:cNvPr id="4" name="ตัวเชื่อมต่อตรง 3">
          <a:extLst xmlns:a="http://schemas.openxmlformats.org/drawingml/2006/main">
            <a:ext uri="{FF2B5EF4-FFF2-40B4-BE49-F238E27FC236}">
              <a16:creationId xmlns:a16="http://schemas.microsoft.com/office/drawing/2014/main" id="{538572D1-B72C-4720-BA89-AA81F93FF26A}"/>
            </a:ext>
          </a:extLst>
        </cdr:cNvPr>
        <cdr:cNvCxnSpPr/>
      </cdr:nvCxnSpPr>
      <cdr:spPr>
        <a:xfrm xmlns:a="http://schemas.openxmlformats.org/drawingml/2006/main">
          <a:off x="4752528" y="360040"/>
          <a:ext cx="0" cy="2304256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0.83067</cdr:x>
      <cdr:y>0.05178</cdr:y>
    </cdr:from>
    <cdr:to>
      <cdr:x>0.83067</cdr:x>
      <cdr:y>0.72155</cdr:y>
    </cdr:to>
    <cdr:cxnSp macro="">
      <cdr:nvCxnSpPr>
        <cdr:cNvPr id="3" name="ตัวเชื่อมต่อตรง 2">
          <a:extLst xmlns:a="http://schemas.openxmlformats.org/drawingml/2006/main">
            <a:ext uri="{FF2B5EF4-FFF2-40B4-BE49-F238E27FC236}">
              <a16:creationId xmlns:a16="http://schemas.microsoft.com/office/drawing/2014/main" id="{09878C63-C16A-451D-9485-8C489C51AF3C}"/>
            </a:ext>
          </a:extLst>
        </cdr:cNvPr>
        <cdr:cNvCxnSpPr/>
      </cdr:nvCxnSpPr>
      <cdr:spPr>
        <a:xfrm xmlns:a="http://schemas.openxmlformats.org/drawingml/2006/main">
          <a:off x="4752528" y="161438"/>
          <a:ext cx="0" cy="2088232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TH SarabunPSK" pitchFamily="34" charset="-34"/>
              </a:defRPr>
            </a:lvl1pPr>
          </a:lstStyle>
          <a:p>
            <a:fld id="{1EF7F1E1-D2F7-4896-B447-056FC70B2CAB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TH SarabunPSK" pitchFamily="34" charset="-34"/>
              </a:defRPr>
            </a:lvl1pPr>
          </a:lstStyle>
          <a:p>
            <a:fld id="{8893158A-0DDE-428E-AE4D-1E7562E37DB6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9393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TH SarabunPSK" pitchFamily="34" charset="-34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TH SarabunPSK" pitchFamily="34" charset="-34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TH SarabunPSK" pitchFamily="34" charset="-34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TH SarabunPSK" pitchFamily="34" charset="-34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TH SarabunPSK" pitchFamily="34" charset="-34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th-TH" dirty="0">
                <a:cs typeface="Cordia New" pitchFamily="34" charset="-34"/>
              </a:rPr>
              <a:t>ด้วยข้อจำกัดทางข้อมูล เลือกศึกษาเฉพาะ การส่งออก</a:t>
            </a:r>
            <a:endParaRPr lang="en-US" dirty="0">
              <a:cs typeface="Cordia New" pitchFamily="34" charset="-34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58FD3A-B683-4225-9B61-B35AB4D915FF}" type="slidenum">
              <a:rPr lang="en-US"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829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DBADA-3C91-4BF2-8D7E-69EB7AA56CC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2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58FD3A-B683-4225-9B61-B35AB4D915FF}" type="slidenum">
              <a:rPr lang="en-US"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8320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2527-5732-494A-AF0B-D81ED5065B44}" type="slidenum">
              <a:rPr lang="th-TH" smtClean="0"/>
              <a:pPr/>
              <a:t>75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0968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>
                <a:cs typeface="Cordia New" pitchFamily="34" charset="-34"/>
              </a:rPr>
              <a:t>คณะกรรมการนโยบายและบริหารจัดการข้าว (นบข.)</a:t>
            </a:r>
            <a:endParaRPr lang="en-US" dirty="0">
              <a:cs typeface="Cordia New" pitchFamily="34" charset="-34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58FD3A-B683-4225-9B61-B35AB4D915FF}" type="slidenum">
              <a:rPr lang="en-US"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93370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AutoNum type="arabicPeriod"/>
            </a:pPr>
            <a:r>
              <a:rPr lang="th-TH" dirty="0"/>
              <a:t>ข้าวเจ้าขาวมีปริมาณส่งออกมากที่สุด (ทั้งเป็นข้าวสาร และขาวนึ่ง) แต่ตั้งแต่ปี 2562 การส่งออกมีแนวโน้มลดลงอย่างมาก เนื่องจาก ค่าเงินบาท และจีนเทขายสต็อกข้าว</a:t>
            </a:r>
          </a:p>
          <a:p>
            <a:pPr marL="342900" indent="-342900">
              <a:buAutoNum type="arabicPeriod"/>
            </a:pPr>
            <a:r>
              <a:rPr lang="th-TH" dirty="0"/>
              <a:t>ข้าวหอมมะลิมีปริมาณส่งออกรองลงมา มีความผันผวนน้อยกว่าข้าวเจ้าขาว มีแนวโน้มลดลงเล็กน้อย</a:t>
            </a:r>
          </a:p>
          <a:p>
            <a:pPr marL="342900" indent="-342900">
              <a:buAutoNum type="arabicPeriod"/>
            </a:pPr>
            <a:r>
              <a:rPr lang="th-TH" dirty="0"/>
              <a:t>ข้าวเหนียวและข้าวหอมปทุมมีปริมาณการส่งออกค่อนข้างน้อยเมื่อเทียบกับข้าวอีกสองชนิด ประเด็นหนึ่งที่น่าสนใจคือ ข้าวหอมปทุมมีแนวโน้มการส่งออกดีขึ้นในช่วง 2 ปีที่ผ่านมา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58FD3A-B683-4225-9B61-B35AB4D915FF}" type="slidenum">
              <a:rPr lang="en-US"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760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158A-0DDE-428E-AE4D-1E7562E37DB6}" type="slidenum">
              <a:rPr lang="th-TH" smtClean="0"/>
              <a:pPr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4323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158A-0DDE-428E-AE4D-1E7562E37DB6}" type="slidenum">
              <a:rPr lang="th-TH" smtClean="0"/>
              <a:pPr/>
              <a:t>20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4080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158A-0DDE-428E-AE4D-1E7562E37DB6}" type="slidenum">
              <a:rPr lang="th-TH" smtClean="0"/>
              <a:pPr/>
              <a:t>23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36385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50066-5613-4624-8602-BD80B8EA645D}" type="slidenum">
              <a:rPr lang="th-TH" smtClean="0"/>
              <a:pPr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0913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บริโภค </a:t>
            </a:r>
            <a:r>
              <a:rPr lang="en-US" dirty="0"/>
              <a:t>37.38 </a:t>
            </a:r>
            <a:r>
              <a:rPr lang="th-TH" dirty="0"/>
              <a:t>พลังงาน 38.16 ส่งออก 8.45 ไฟฟ้า 6.90 สต็อกคงเหลือ 9.11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56D65-5056-4348-9DA3-1B1B06551B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92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900" dirty="0">
                <a:latin typeface="AngsanaUPC" panose="02020603050405020304" pitchFamily="18" charset="-34"/>
                <a:cs typeface="AngsanaUPC" panose="02020603050405020304" pitchFamily="18" charset="-34"/>
              </a:rPr>
              <a:t>Consumption						</a:t>
            </a:r>
          </a:p>
          <a:p>
            <a:r>
              <a:rPr lang="sv-SE" sz="900" dirty="0">
                <a:latin typeface="AngsanaUPC" panose="02020603050405020304" pitchFamily="18" charset="-34"/>
                <a:cs typeface="AngsanaUPC" panose="02020603050405020304" pitchFamily="18" charset="-34"/>
              </a:rPr>
              <a:t>Parameters:	Alpha 0.4500</a:t>
            </a:r>
          </a:p>
          <a:p>
            <a:r>
              <a:rPr lang="sv-SE" sz="900" dirty="0">
                <a:latin typeface="AngsanaUPC" panose="02020603050405020304" pitchFamily="18" charset="-34"/>
                <a:cs typeface="AngsanaUPC" panose="02020603050405020304" pitchFamily="18" charset="-34"/>
              </a:rPr>
              <a:t>	Beta 0.0000</a:t>
            </a:r>
          </a:p>
          <a:p>
            <a:r>
              <a:rPr lang="sv-SE" sz="900" dirty="0">
                <a:latin typeface="AngsanaUPC" panose="02020603050405020304" pitchFamily="18" charset="-34"/>
                <a:cs typeface="AngsanaUPC" panose="02020603050405020304" pitchFamily="18" charset="-34"/>
              </a:rPr>
              <a:t>	Gamma 0.0000</a:t>
            </a:r>
          </a:p>
          <a:p>
            <a:endParaRPr lang="en-US" dirty="0"/>
          </a:p>
          <a:p>
            <a:r>
              <a:rPr lang="sv-SE" dirty="0"/>
              <a:t>biodiesel</a:t>
            </a:r>
          </a:p>
          <a:p>
            <a:r>
              <a:rPr lang="sv-SE" dirty="0"/>
              <a:t>Parameters:	Alpha	0.8</a:t>
            </a:r>
          </a:p>
          <a:p>
            <a:r>
              <a:rPr lang="sv-SE" dirty="0"/>
              <a:t>	Beta	0</a:t>
            </a:r>
          </a:p>
          <a:p>
            <a:r>
              <a:rPr lang="sv-SE" dirty="0"/>
              <a:t>	Gamma	0</a:t>
            </a:r>
          </a:p>
          <a:p>
            <a:endParaRPr lang="sv-SE" dirty="0"/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Alpha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specifies the coefficient for the level smoothing.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Beta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specifies the coefficient for the trend smoothing.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Gamma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specifies the coefficient for the seasonal smoothing.</a:t>
            </a:r>
            <a:endParaRPr lang="sv-S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56D65-5056-4348-9DA3-1B1B06551B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  <a:cs typeface="TH SarabunPSK" pitchFamily="34" charset="-34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th-TH" dirty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0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cs typeface="TH SarabunPSK" pitchFamily="34" charset="-34"/>
              </a:defRPr>
            </a:lvl1pPr>
            <a:lvl2pPr>
              <a:defRPr>
                <a:cs typeface="TH SarabunPSK" pitchFamily="34" charset="-34"/>
              </a:defRPr>
            </a:lvl2pPr>
            <a:lvl3pPr>
              <a:defRPr>
                <a:cs typeface="TH SarabunPSK" pitchFamily="34" charset="-34"/>
              </a:defRPr>
            </a:lvl3pPr>
            <a:lvl4pPr>
              <a:defRPr>
                <a:cs typeface="TH SarabunPSK" pitchFamily="34" charset="-34"/>
              </a:defRPr>
            </a:lvl4pPr>
            <a:lvl5pPr>
              <a:defRPr>
                <a:cs typeface="TH SarabunPSK" pitchFamily="34" charset="-34"/>
              </a:defRPr>
            </a:lvl5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2409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>
            <a:lvl1pPr>
              <a:defRPr>
                <a:cs typeface="TH SarabunPSK" pitchFamily="34" charset="-34"/>
              </a:defRPr>
            </a:lvl1pPr>
            <a:lvl2pPr>
              <a:defRPr>
                <a:cs typeface="TH SarabunPSK" pitchFamily="34" charset="-34"/>
              </a:defRPr>
            </a:lvl2pPr>
            <a:lvl3pPr>
              <a:defRPr>
                <a:cs typeface="TH SarabunPSK" pitchFamily="34" charset="-34"/>
              </a:defRPr>
            </a:lvl3pPr>
            <a:lvl4pPr>
              <a:defRPr>
                <a:cs typeface="TH SarabunPSK" pitchFamily="34" charset="-34"/>
              </a:defRPr>
            </a:lvl4pPr>
            <a:lvl5pPr>
              <a:defRPr>
                <a:cs typeface="TH SarabunPSK" pitchFamily="34" charset="-34"/>
              </a:defRPr>
            </a:lvl5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8483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BIG Title slid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428267"/>
            <a:ext cx="4885500" cy="590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2475033"/>
            <a:ext cx="6157800" cy="11676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3684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469600"/>
            <a:ext cx="83301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88300"/>
            <a:ext cx="9144000" cy="12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1314A1CB-B19C-4F00-A770-7B71FBBDEB8A}" type="slidenum">
              <a:rPr lang="en-US" smtClean="0"/>
              <a:t>‹#›</a:t>
            </a:fld>
            <a:endParaRPr lang="en-US"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631467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76044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 &amp; body slide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469600"/>
            <a:ext cx="83301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88300"/>
            <a:ext cx="9144000" cy="12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2539900"/>
            <a:ext cx="58770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174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566" lvl="2" indent="-31114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754" lvl="3" indent="-31114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5943" lvl="4" indent="-30479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29844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509" lvl="7" indent="-29844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697" lvl="8" indent="-29209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1314A1CB-B19C-4F00-A770-7B71FBBDEB8A}" type="slidenum">
              <a:rPr lang="en-US" smtClean="0"/>
              <a:t>‹#›</a:t>
            </a:fld>
            <a:endParaRPr lang="en-US"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631467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246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 preserve="1" userDrawn="1">
  <p:cSld name="1_Title with frame  1">
    <p:bg>
      <p:bgPr>
        <a:solidFill>
          <a:srgbClr val="81ECEC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1314A1CB-B19C-4F00-A770-7B71FBBDE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42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Title slide with frame ">
    <p:bg>
      <p:bgPr>
        <a:solidFill>
          <a:srgbClr val="81ECEC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555000"/>
            <a:ext cx="8330100" cy="57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1314A1CB-B19C-4F00-A770-7B71FBBDEB8A}" type="slidenum">
              <a:rPr lang="en-US" smtClean="0"/>
              <a:t>‹#›</a:t>
            </a:fld>
            <a:endParaRPr lang="en-US"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2317400"/>
            <a:ext cx="2545800" cy="22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468213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67183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1_Title with frame  1">
    <p:bg>
      <p:bgPr>
        <a:solidFill>
          <a:srgbClr val="81ECEC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555000"/>
            <a:ext cx="8330100" cy="57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1314A1CB-B19C-4F00-A770-7B71FBBDEB8A}" type="slidenum">
              <a:rPr lang="en-US" smtClean="0"/>
              <a:t>‹#›</a:t>
            </a:fld>
            <a:endParaRPr lang="en-US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828667"/>
            <a:ext cx="76182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7277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>
                <a:cs typeface="TH SarabunPSK" pitchFamily="34" charset="-34"/>
              </a:defRPr>
            </a:lvl1pPr>
            <a:lvl2pPr>
              <a:defRPr>
                <a:cs typeface="TH SarabunPSK" pitchFamily="34" charset="-34"/>
              </a:defRPr>
            </a:lvl2pPr>
            <a:lvl3pPr>
              <a:defRPr>
                <a:cs typeface="TH SarabunPSK" pitchFamily="34" charset="-34"/>
              </a:defRPr>
            </a:lvl3pPr>
            <a:lvl4pPr>
              <a:defRPr>
                <a:cs typeface="TH SarabunPSK" pitchFamily="34" charset="-34"/>
              </a:defRPr>
            </a:lvl4pPr>
            <a:lvl5pPr>
              <a:defRPr>
                <a:cs typeface="TH SarabunPSK" pitchFamily="34" charset="-34"/>
              </a:defRPr>
            </a:lvl5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353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cs typeface="TH SarabunPSK" pitchFamily="34" charset="-34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5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>
                <a:cs typeface="TH SarabunPSK" pitchFamily="34" charset="-34"/>
              </a:defRPr>
            </a:lvl1pPr>
            <a:lvl2pPr>
              <a:defRPr sz="1500">
                <a:cs typeface="TH SarabunPSK" pitchFamily="34" charset="-34"/>
              </a:defRPr>
            </a:lvl2pPr>
            <a:lvl3pPr>
              <a:defRPr sz="1350">
                <a:cs typeface="TH SarabunPSK" pitchFamily="34" charset="-34"/>
              </a:defRPr>
            </a:lvl3pPr>
            <a:lvl4pPr>
              <a:defRPr sz="1200">
                <a:cs typeface="TH SarabunPSK" pitchFamily="34" charset="-34"/>
              </a:defRPr>
            </a:lvl4pPr>
            <a:lvl5pPr>
              <a:defRPr sz="1200">
                <a:cs typeface="TH SarabunPSK" pitchFamily="34" charset="-34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>
                <a:cs typeface="TH SarabunPSK" pitchFamily="34" charset="-34"/>
              </a:defRPr>
            </a:lvl1pPr>
            <a:lvl2pPr>
              <a:defRPr sz="1500">
                <a:cs typeface="TH SarabunPSK" pitchFamily="34" charset="-34"/>
              </a:defRPr>
            </a:lvl2pPr>
            <a:lvl3pPr>
              <a:defRPr sz="1350">
                <a:cs typeface="TH SarabunPSK" pitchFamily="34" charset="-34"/>
              </a:defRPr>
            </a:lvl3pPr>
            <a:lvl4pPr>
              <a:defRPr sz="1200">
                <a:cs typeface="TH SarabunPSK" pitchFamily="34" charset="-34"/>
              </a:defRPr>
            </a:lvl4pPr>
            <a:lvl5pPr>
              <a:defRPr sz="1200">
                <a:cs typeface="TH SarabunPSK" pitchFamily="34" charset="-34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9593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cs typeface="TH SarabunPSK" pitchFamily="34" charset="-34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>
                <a:cs typeface="TH SarabunPSK" pitchFamily="34" charset="-34"/>
              </a:defRPr>
            </a:lvl1pPr>
            <a:lvl2pPr>
              <a:defRPr sz="1500">
                <a:cs typeface="TH SarabunPSK" pitchFamily="34" charset="-34"/>
              </a:defRPr>
            </a:lvl2pPr>
            <a:lvl3pPr>
              <a:defRPr sz="1350">
                <a:cs typeface="TH SarabunPSK" pitchFamily="34" charset="-34"/>
              </a:defRPr>
            </a:lvl3pPr>
            <a:lvl4pPr>
              <a:defRPr sz="1200">
                <a:cs typeface="TH SarabunPSK" pitchFamily="34" charset="-34"/>
              </a:defRPr>
            </a:lvl4pPr>
            <a:lvl5pPr>
              <a:defRPr sz="1200">
                <a:cs typeface="TH SarabunPSK" pitchFamily="34" charset="-34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cs typeface="TH SarabunPSK" pitchFamily="34" charset="-34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>
                <a:cs typeface="TH SarabunPSK" pitchFamily="34" charset="-34"/>
              </a:defRPr>
            </a:lvl1pPr>
            <a:lvl2pPr>
              <a:defRPr sz="1500">
                <a:cs typeface="TH SarabunPSK" pitchFamily="34" charset="-34"/>
              </a:defRPr>
            </a:lvl2pPr>
            <a:lvl3pPr>
              <a:defRPr sz="1350">
                <a:cs typeface="TH SarabunPSK" pitchFamily="34" charset="-34"/>
              </a:defRPr>
            </a:lvl3pPr>
            <a:lvl4pPr>
              <a:defRPr sz="1200">
                <a:cs typeface="TH SarabunPSK" pitchFamily="34" charset="-34"/>
              </a:defRPr>
            </a:lvl4pPr>
            <a:lvl5pPr>
              <a:defRPr sz="1200">
                <a:cs typeface="TH SarabunPSK" pitchFamily="34" charset="-34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8102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3208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6551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>
                <a:cs typeface="TH SarabunPSK" pitchFamily="34" charset="-34"/>
              </a:defRPr>
            </a:lvl1pPr>
            <a:lvl2pPr>
              <a:defRPr sz="2100">
                <a:cs typeface="TH SarabunPSK" pitchFamily="34" charset="-34"/>
              </a:defRPr>
            </a:lvl2pPr>
            <a:lvl3pPr>
              <a:defRPr sz="1800">
                <a:cs typeface="TH SarabunPSK" pitchFamily="34" charset="-34"/>
              </a:defRPr>
            </a:lvl3pPr>
            <a:lvl4pPr>
              <a:defRPr sz="1500">
                <a:cs typeface="TH SarabunPSK" pitchFamily="34" charset="-34"/>
              </a:defRPr>
            </a:lvl4pPr>
            <a:lvl5pPr>
              <a:defRPr sz="1500">
                <a:cs typeface="TH SarabunPSK" pitchFamily="34" charset="-34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>
                <a:cs typeface="TH SarabunPSK" pitchFamily="34" charset="-34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9344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>
                <a:cs typeface="TH SarabunPSK" pitchFamily="34" charset="-34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>
                <a:cs typeface="TH SarabunPSK" pitchFamily="34" charset="-34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8369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9635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7" r:id="rId14"/>
    <p:sldLayoutId id="2147483689" r:id="rId15"/>
    <p:sldLayoutId id="2147483690" r:id="rId16"/>
    <p:sldLayoutId id="2147483691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TH SarabunPSK" pitchFamily="34" charset="-34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TH SarabunPSK" pitchFamily="34" charset="-34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TH SarabunPSK" pitchFamily="34" charset="-34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TH SarabunPSK" pitchFamily="34" charset="-34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TH SarabunPSK" pitchFamily="34" charset="-34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TH SarabunPSK" pitchFamily="34" charset="-34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0.png"/><Relationship Id="rId18" Type="http://schemas.openxmlformats.org/officeDocument/2006/relationships/image" Target="../media/image25.gif"/><Relationship Id="rId3" Type="http://schemas.openxmlformats.org/officeDocument/2006/relationships/image" Target="../media/image15.png"/><Relationship Id="rId21" Type="http://schemas.openxmlformats.org/officeDocument/2006/relationships/image" Target="../media/image27.gif"/><Relationship Id="rId7" Type="http://schemas.openxmlformats.org/officeDocument/2006/relationships/image" Target="../media/image17.png"/><Relationship Id="rId12" Type="http://schemas.microsoft.com/office/2007/relationships/hdphoto" Target="../media/hdphoto6.wdp"/><Relationship Id="rId17" Type="http://schemas.openxmlformats.org/officeDocument/2006/relationships/image" Target="../media/image24.gif"/><Relationship Id="rId25" Type="http://schemas.openxmlformats.org/officeDocument/2006/relationships/image" Target="../media/image31.gi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gif"/><Relationship Id="rId2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24" Type="http://schemas.openxmlformats.org/officeDocument/2006/relationships/image" Target="../media/image30.gif"/><Relationship Id="rId5" Type="http://schemas.openxmlformats.org/officeDocument/2006/relationships/image" Target="../media/image16.png"/><Relationship Id="rId15" Type="http://schemas.openxmlformats.org/officeDocument/2006/relationships/image" Target="../media/image22.gif"/><Relationship Id="rId23" Type="http://schemas.openxmlformats.org/officeDocument/2006/relationships/image" Target="../media/image29.gif"/><Relationship Id="rId10" Type="http://schemas.microsoft.com/office/2007/relationships/hdphoto" Target="../media/hdphoto5.wdp"/><Relationship Id="rId19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18.png"/><Relationship Id="rId14" Type="http://schemas.openxmlformats.org/officeDocument/2006/relationships/image" Target="../media/image21.png"/><Relationship Id="rId22" Type="http://schemas.openxmlformats.org/officeDocument/2006/relationships/image" Target="../media/image28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2475707"/>
          </a:xfrm>
        </p:spPr>
        <p:txBody>
          <a:bodyPr>
            <a:normAutofit/>
          </a:bodyPr>
          <a:lstStyle/>
          <a:p>
            <a:r>
              <a:rPr lang="th-TH" dirty="0">
                <a:latin typeface="TH SarabunPSK" pitchFamily="34" charset="-34"/>
              </a:rPr>
              <a:t>แบบจำลองการพยากรณ์</a:t>
            </a:r>
            <a:br>
              <a:rPr lang="th-TH" dirty="0">
                <a:latin typeface="TH SarabunPSK" pitchFamily="34" charset="-34"/>
              </a:rPr>
            </a:br>
            <a:r>
              <a:rPr lang="th-TH" dirty="0">
                <a:latin typeface="TH SarabunPSK" pitchFamily="34" charset="-34"/>
              </a:rPr>
              <a:t>ความต้องการสินค้าเกษตรที่สำคัญ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4000" dirty="0">
                <a:latin typeface="TH SarabunPSK" pitchFamily="34" charset="-34"/>
              </a:rPr>
              <a:t>สำนักวิจัยเศรษฐกิจการเกษตร</a:t>
            </a:r>
          </a:p>
          <a:p>
            <a:r>
              <a:rPr lang="th-TH" sz="4000" dirty="0">
                <a:latin typeface="TH SarabunPSK" pitchFamily="34" charset="-34"/>
              </a:rPr>
              <a:t>สำนักงานเศรษฐกิจการเกษตร</a:t>
            </a:r>
          </a:p>
        </p:txBody>
      </p:sp>
    </p:spTree>
    <p:extLst>
      <p:ext uri="{BB962C8B-B14F-4D97-AF65-F5344CB8AC3E}">
        <p14:creationId xmlns:p14="http://schemas.microsoft.com/office/powerpoint/2010/main" val="23571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idx="1"/>
              </p:nvPr>
            </p:nvSpPr>
            <p:spPr>
              <a:xfrm>
                <a:off x="857251" y="1700808"/>
                <a:ext cx="7675189" cy="4824536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VECM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พัฒนามาจาก </a:t>
                </a:r>
                <a:r>
                  <a:rPr lang="en-U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VAR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 โดยการเพิ่ม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Error correction term (ECT)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ในแบบจำลอง และจะต้องมีการทดสอบความสัมพันธ์เชิงดุลยภาพในระยะยาว (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PSK" pitchFamily="34" charset="-34"/>
                  </a:rPr>
                  <a:t>Cointegration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ซึ่งโดยทั่วไปมีเงื่อนไขว่าตัวแปรทุกตัวจะต้องเป็น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I(1) </a:t>
                </a:r>
              </a:p>
              <a:p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ในที่นี้ทดสอบ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PSK" pitchFamily="34" charset="-34"/>
                  </a:rPr>
                  <a:t>Cointegration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ด้วยวิธีของ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Johansen </a:t>
                </a:r>
              </a:p>
              <a:p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แสดงแบบจำลอง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VECM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หากมี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Lag=</a:t>
                </a:r>
                <a:r>
                  <a:rPr lang="en-US" sz="2400" i="1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L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ได้ดังนี้ </a:t>
                </a:r>
                <a:endParaRPr lang="en-US" sz="1800" dirty="0"/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𝛿𝜏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th-TH" dirty="0">
                  <a:solidFill>
                    <a:schemeClr val="tx1"/>
                  </a:solidFill>
                  <a:latin typeface="TH SarabunPSK" panose="020B0500040200020003" pitchFamily="34" charset="-34"/>
                </a:endParaRP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             </a:t>
                </a:r>
                <a:r>
                  <a:rPr lang="th-TH" sz="2400" dirty="0">
                    <a:solidFill>
                      <a:schemeClr val="tx1"/>
                    </a:solidFill>
                  </a:rPr>
                  <a:t>เมื่อ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/>
                    </m:sSub>
                  </m:oMath>
                </a14:m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เป็นเมท</a:t>
                </a:r>
                <a:r>
                  <a:rPr lang="th-TH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ริกซ์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สัมประสิทธิ์ของการตอบสนองระยะสั้น (ขนาด 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n×n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)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TH SarabunPSK" panose="020B0500040200020003" pitchFamily="34" charset="-34"/>
                </a:endParaRP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 คือเมท</a:t>
                </a:r>
                <a:r>
                  <a:rPr lang="th-TH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ริกซ์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สัมประสิทธิ์ที่แสดงถึง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speed of adjustment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(ขนาด 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n×r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)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และ </a:t>
                </a:r>
                <a:b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 คือเมท</a:t>
                </a:r>
                <a:r>
                  <a:rPr lang="th-TH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ริกซ์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ของสัมประสิทธิ์ที่แสดงถึงความสัมพันธ์ในระยะยาว (ขนาด 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n×r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)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TH SarabunPSK" panose="020B0500040200020003" pitchFamily="34" charset="-34"/>
                </a:endParaRPr>
              </a:p>
              <a:p>
                <a:r>
                  <a:rPr lang="en-US" sz="2400" b="1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VAR/VECM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สามารถเพิ่มเติมตัวแปรภายนอกได้</a:t>
                </a:r>
                <a:r>
                  <a:rPr lang="th-TH" sz="2400" dirty="0"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เช่น ตัวแปรที่บอกแนวโน้ม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Time trends)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และตัวแปรหุ่นที่เกี่ยวกับฤดูกาล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Seasonal dummies)</a:t>
                </a:r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1" y="1700808"/>
                <a:ext cx="7675189" cy="4824536"/>
              </a:xfrm>
              <a:blipFill rotWithShape="0">
                <a:blip r:embed="rId2"/>
                <a:stretch>
                  <a:fillRect l="-318" t="-1643" r="-103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340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512" y="1276893"/>
            <a:ext cx="6782087" cy="4941871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  <a:endParaRPr lang="th-TH" dirty="0"/>
          </a:p>
        </p:txBody>
      </p:sp>
      <p:sp>
        <p:nvSpPr>
          <p:cNvPr id="5" name="ตัวแทนเนื้อหา 4"/>
          <p:cNvSpPr>
            <a:spLocks noGrp="1"/>
          </p:cNvSpPr>
          <p:nvPr>
            <p:ph idx="1"/>
          </p:nvPr>
        </p:nvSpPr>
        <p:spPr>
          <a:xfrm>
            <a:off x="859237" y="1608040"/>
            <a:ext cx="7404653" cy="4038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VAR/VECM building strategies</a:t>
            </a:r>
            <a:endParaRPr lang="th-TH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323528" y="2315096"/>
            <a:ext cx="2304256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London School of Economics Methodology (LSEM) framework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5076056" y="6344459"/>
            <a:ext cx="3888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รูปจากงานของ 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Geoffrey Allen and </a:t>
            </a:r>
            <a:r>
              <a:rPr lang="en-US" sz="1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Fildes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(2005)</a:t>
            </a:r>
            <a:endParaRPr lang="th-TH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3807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idx="1"/>
              </p:nvPr>
            </p:nvSpPr>
            <p:spPr>
              <a:xfrm>
                <a:off x="857250" y="1898404"/>
                <a:ext cx="7404653" cy="4038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th-TH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การตรวจสอบความแม่นยำ</a:t>
                </a:r>
              </a:p>
              <a:p>
                <a:pPr marL="342900" indent="-342900"/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แบ่งข้อมูลสำหรับใช้ประมาณการ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In-sample)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และข้อมูลสำหรับเพื่อใช้เทียบกับ</a:t>
                </a:r>
                <a:b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</a:b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ค่าพยากรณ์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Ex-post)</a:t>
                </a:r>
                <a:endParaRPr lang="th-TH" sz="2400" dirty="0">
                  <a:solidFill>
                    <a:schemeClr val="tx1"/>
                  </a:solidFill>
                  <a:latin typeface="TH SarabunPSK" pitchFamily="34" charset="-34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Root mean square error (RMSE) </a:t>
                </a:r>
                <a:endParaRPr lang="en-US" i="1" dirty="0">
                  <a:solidFill>
                    <a:schemeClr val="tx1"/>
                  </a:solidFill>
                </a:endParaRPr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Mean absolute percentage error (MAPE) </a:t>
                </a:r>
                <a:endParaRPr lang="en-US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MAPE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nary>
                    </m:oMath>
                  </m:oMathPara>
                </a14:m>
                <a:endParaRPr lang="en-US" sz="1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" indent="0">
                  <a:buNone/>
                </a:pPr>
                <a:endParaRPr lang="th-TH" sz="2400" dirty="0">
                  <a:solidFill>
                    <a:schemeClr val="tx1"/>
                  </a:solidFill>
                  <a:latin typeface="TH SarabunPSK" pitchFamily="34" charset="-34"/>
                </a:endParaRPr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0" y="1898404"/>
                <a:ext cx="7404653" cy="4038600"/>
              </a:xfrm>
              <a:blipFill rotWithShape="0">
                <a:blip r:embed="rId2"/>
                <a:stretch>
                  <a:fillRect l="-1318" t="-196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สี่เหลี่ยมผืนผ้า 5"/>
          <p:cNvSpPr/>
          <p:nvPr/>
        </p:nvSpPr>
        <p:spPr>
          <a:xfrm>
            <a:off x="1403648" y="5937004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spcAft>
                <a:spcPts val="0"/>
              </a:spcAft>
            </a:pPr>
            <a:r>
              <a:rPr lang="th-TH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เมื่อ </a:t>
            </a:r>
            <a:r>
              <a:rPr lang="en-US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n </a:t>
            </a:r>
            <a:r>
              <a:rPr lang="th-TH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คือจำนวนค่าสังเกต โดยที่ </a:t>
            </a:r>
            <a:r>
              <a:rPr lang="en-US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F</a:t>
            </a:r>
            <a:r>
              <a:rPr lang="en-US" sz="2400" baseline="-250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i</a:t>
            </a:r>
            <a:r>
              <a:rPr lang="en-US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คือค่าพยากรณ์ และ </a:t>
            </a:r>
            <a:r>
              <a:rPr lang="en-US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A</a:t>
            </a:r>
            <a:r>
              <a:rPr lang="en-US" sz="2400" baseline="-250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i</a:t>
            </a:r>
            <a:r>
              <a:rPr lang="en-US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คือค่าจริง </a:t>
            </a:r>
            <a:endParaRPr lang="en-US" sz="1800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3364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วิธีการศึกษา และการเก็บรวบรวมข้อมูล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1" y="1844824"/>
            <a:ext cx="7404653" cy="4251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</a:rPr>
              <a:t>การวิเคราะห์ข้อมูล</a:t>
            </a: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เปรียบเทียบความแม่นยำของแต่ละวิธี ทั้ง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ES, ARIMA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และ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 VAR/ VECM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ซึ่งการพิจารณาเพิ่มตัวแปรภายนอกและฤดูกาลจะขึ้นอยู่กับบริบทของแต่ละสินค้า 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เปรียบเทียบความแม่นยำของการพยากรณ์ จากค่า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RMSE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และ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MAPE </a:t>
            </a: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จากนั้นจะใช้แบบจำลองที่แม่นยำที่สุดพยากรณ์ความต้องการในปี 2563 และ 2564</a:t>
            </a:r>
          </a:p>
          <a:p>
            <a:pPr marL="0" indent="0">
              <a:buNone/>
            </a:pP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</p:txBody>
      </p:sp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42951"/>
              </p:ext>
            </p:extLst>
          </p:nvPr>
        </p:nvGraphicFramePr>
        <p:xfrm>
          <a:off x="467544" y="4498316"/>
          <a:ext cx="8280919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9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7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3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7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0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52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1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สินค่า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ข้าว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ข้าวโพดเลี้ยงสัตว์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มันสำปะหลัง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ปาล์มน้ำมัน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มะพร้าว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ยางพารา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สับปะรดโรงงาน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ไข่ไก่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ARIMA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VAR/VECM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265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วิธีการศึกษา และการเก็บรวบรวมข้อมูล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1" y="1844824"/>
            <a:ext cx="7404653" cy="4251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</a:rPr>
              <a:t>การเก็บรวบรวมข้อมูล</a:t>
            </a:r>
          </a:p>
          <a:p>
            <a:pPr marL="342900" indent="-342900"/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ใช้ข้อมูลอนุกรมเวลาซึ่งเป็นข้อมูลทุติยภูมิ โดยสืบค้นจากแหล่งข้อมูลของหน่วยงานราชการ และภาคเอกชนที่เกี่ยวข้อง  (ใช้ข้อมูลถึงปี 2562)</a:t>
            </a:r>
          </a:p>
          <a:p>
            <a:pPr marL="342900" indent="-342900"/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รายละเอียดตัวแปรและข้อมูลที่ใช้จะถูกอธิบายจากการนำเสนอของแต่ละสินค้า</a:t>
            </a:r>
          </a:p>
        </p:txBody>
      </p:sp>
    </p:spTree>
    <p:extLst>
      <p:ext uri="{BB962C8B-B14F-4D97-AF65-F5344CB8AC3E}">
        <p14:creationId xmlns:p14="http://schemas.microsoft.com/office/powerpoint/2010/main" val="46392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>
          <a:xfrm>
            <a:off x="857251" y="2455168"/>
            <a:ext cx="7404653" cy="1947664"/>
          </a:xfrm>
        </p:spPr>
        <p:txBody>
          <a:bodyPr anchor="ctr"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ข้าว</a:t>
            </a:r>
          </a:p>
        </p:txBody>
      </p:sp>
    </p:spTree>
    <p:extLst>
      <p:ext uri="{BB962C8B-B14F-4D97-AF65-F5344CB8AC3E}">
        <p14:creationId xmlns:p14="http://schemas.microsoft.com/office/powerpoint/2010/main" val="1689303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323528" y="332656"/>
            <a:ext cx="8496944" cy="659160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normAutofit/>
          </a:bodyPr>
          <a:lstStyle/>
          <a:p>
            <a:pPr lvl="0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โครงสร้างอุตสาหกรรมข้าวไทย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B0DDDF-8DDE-481D-8796-211595788CCF}"/>
              </a:ext>
            </a:extLst>
          </p:cNvPr>
          <p:cNvSpPr txBox="1"/>
          <p:nvPr/>
        </p:nvSpPr>
        <p:spPr>
          <a:xfrm>
            <a:off x="3452943" y="1258356"/>
            <a:ext cx="2238113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เกษตรกร</a:t>
            </a:r>
            <a:endParaRPr lang="en-US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E4D16-E95C-4A84-95C9-A080A44F5BA7}"/>
              </a:ext>
            </a:extLst>
          </p:cNvPr>
          <p:cNvSpPr txBox="1"/>
          <p:nvPr/>
        </p:nvSpPr>
        <p:spPr>
          <a:xfrm>
            <a:off x="395536" y="2597240"/>
            <a:ext cx="19800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ข้าวหอมมะลิ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BCCF2-B11A-47E1-9104-BA85B3155AC4}"/>
              </a:ext>
            </a:extLst>
          </p:cNvPr>
          <p:cNvSpPr txBox="1"/>
          <p:nvPr/>
        </p:nvSpPr>
        <p:spPr>
          <a:xfrm>
            <a:off x="2513133" y="2600852"/>
            <a:ext cx="19800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ข้าวหอมปทุมธานี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81210-826F-4D64-98DF-77B88C370D59}"/>
              </a:ext>
            </a:extLst>
          </p:cNvPr>
          <p:cNvSpPr txBox="1"/>
          <p:nvPr/>
        </p:nvSpPr>
        <p:spPr>
          <a:xfrm>
            <a:off x="4626116" y="2600852"/>
            <a:ext cx="19800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ข้าวเจ้าขาว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D7A3E7-80CE-4F69-ACEE-E717F09708E3}"/>
              </a:ext>
            </a:extLst>
          </p:cNvPr>
          <p:cNvSpPr txBox="1"/>
          <p:nvPr/>
        </p:nvSpPr>
        <p:spPr>
          <a:xfrm>
            <a:off x="6768464" y="2597239"/>
            <a:ext cx="19800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ข้าวเหนียว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B0053D-BEFF-44FC-A590-46E6EAA7B720}"/>
              </a:ext>
            </a:extLst>
          </p:cNvPr>
          <p:cNvCxnSpPr>
            <a:cxnSpLocks/>
          </p:cNvCxnSpPr>
          <p:nvPr/>
        </p:nvCxnSpPr>
        <p:spPr>
          <a:xfrm>
            <a:off x="1403648" y="2183372"/>
            <a:ext cx="6336704" cy="0"/>
          </a:xfrm>
          <a:prstGeom prst="line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01A648-0346-4871-B057-6E2BA7E5EDEE}"/>
              </a:ext>
            </a:extLst>
          </p:cNvPr>
          <p:cNvCxnSpPr>
            <a:cxnSpLocks/>
          </p:cNvCxnSpPr>
          <p:nvPr/>
        </p:nvCxnSpPr>
        <p:spPr>
          <a:xfrm>
            <a:off x="4611751" y="1789599"/>
            <a:ext cx="0" cy="393773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0D6660-8F1F-4DEF-9045-833D873B1EFB}"/>
              </a:ext>
            </a:extLst>
          </p:cNvPr>
          <p:cNvCxnSpPr>
            <a:cxnSpLocks/>
          </p:cNvCxnSpPr>
          <p:nvPr/>
        </p:nvCxnSpPr>
        <p:spPr>
          <a:xfrm>
            <a:off x="1403648" y="2183372"/>
            <a:ext cx="0" cy="413867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EDBBD7-8419-4A86-8BD9-6B1E9EDDEF0B}"/>
              </a:ext>
            </a:extLst>
          </p:cNvPr>
          <p:cNvCxnSpPr>
            <a:cxnSpLocks/>
          </p:cNvCxnSpPr>
          <p:nvPr/>
        </p:nvCxnSpPr>
        <p:spPr>
          <a:xfrm>
            <a:off x="3496391" y="2183372"/>
            <a:ext cx="0" cy="413867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7ECD531-9482-4E26-9F92-CD3E234E556C}"/>
              </a:ext>
            </a:extLst>
          </p:cNvPr>
          <p:cNvCxnSpPr>
            <a:cxnSpLocks/>
          </p:cNvCxnSpPr>
          <p:nvPr/>
        </p:nvCxnSpPr>
        <p:spPr>
          <a:xfrm>
            <a:off x="5652120" y="2183372"/>
            <a:ext cx="0" cy="413867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5346911-11F5-46B7-8F0E-19BE574374A1}"/>
              </a:ext>
            </a:extLst>
          </p:cNvPr>
          <p:cNvCxnSpPr>
            <a:cxnSpLocks/>
          </p:cNvCxnSpPr>
          <p:nvPr/>
        </p:nvCxnSpPr>
        <p:spPr>
          <a:xfrm>
            <a:off x="7740352" y="2183372"/>
            <a:ext cx="0" cy="413867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88858B-0E10-46CE-86B0-E727B393A35A}"/>
              </a:ext>
            </a:extLst>
          </p:cNvPr>
          <p:cNvSpPr txBox="1"/>
          <p:nvPr/>
        </p:nvSpPr>
        <p:spPr>
          <a:xfrm>
            <a:off x="395536" y="3787873"/>
            <a:ext cx="900000" cy="831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ส่งออก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A04284-2098-441F-B19A-AC47899AB28C}"/>
              </a:ext>
            </a:extLst>
          </p:cNvPr>
          <p:cNvSpPr txBox="1"/>
          <p:nvPr/>
        </p:nvSpPr>
        <p:spPr>
          <a:xfrm>
            <a:off x="4039427" y="230858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4%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9B2AD4-1FBB-4D6E-9661-E687C73F55F4}"/>
              </a:ext>
            </a:extLst>
          </p:cNvPr>
          <p:cNvSpPr txBox="1"/>
          <p:nvPr/>
        </p:nvSpPr>
        <p:spPr>
          <a:xfrm>
            <a:off x="1822179" y="2319464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29%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2CE03F-0A77-4C22-88B2-6443CA4876BF}"/>
              </a:ext>
            </a:extLst>
          </p:cNvPr>
          <p:cNvSpPr txBox="1"/>
          <p:nvPr/>
        </p:nvSpPr>
        <p:spPr>
          <a:xfrm>
            <a:off x="6093525" y="2308580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46%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34C734-F91A-4595-BFF3-9765EA3A84A1}"/>
              </a:ext>
            </a:extLst>
          </p:cNvPr>
          <p:cNvSpPr txBox="1"/>
          <p:nvPr/>
        </p:nvSpPr>
        <p:spPr>
          <a:xfrm>
            <a:off x="8195107" y="2306925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21%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48DE65-D9B7-4ADA-A2D9-F4A9FB7D916D}"/>
              </a:ext>
            </a:extLst>
          </p:cNvPr>
          <p:cNvSpPr txBox="1"/>
          <p:nvPr/>
        </p:nvSpPr>
        <p:spPr>
          <a:xfrm>
            <a:off x="6490721" y="558924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ข้อมูลเฉลี่ย 5 ปี (2558-2562)</a:t>
            </a:r>
          </a:p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ที่มา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สำนักงานเศรษฐกิจการเกษตร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2D430B-8E72-4365-951E-9ADA7D9E2163}"/>
              </a:ext>
            </a:extLst>
          </p:cNvPr>
          <p:cNvSpPr txBox="1"/>
          <p:nvPr/>
        </p:nvSpPr>
        <p:spPr>
          <a:xfrm>
            <a:off x="1471440" y="3788476"/>
            <a:ext cx="9000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ใช้ในประเทศ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73C130-7CB8-41F2-9F95-036CE4C8229E}"/>
              </a:ext>
            </a:extLst>
          </p:cNvPr>
          <p:cNvSpPr txBox="1"/>
          <p:nvPr/>
        </p:nvSpPr>
        <p:spPr>
          <a:xfrm>
            <a:off x="2513523" y="3787873"/>
            <a:ext cx="900000" cy="831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ส่งออก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DD6E20-33EC-4F02-A60D-687F59E319E7}"/>
              </a:ext>
            </a:extLst>
          </p:cNvPr>
          <p:cNvSpPr txBox="1"/>
          <p:nvPr/>
        </p:nvSpPr>
        <p:spPr>
          <a:xfrm>
            <a:off x="3589427" y="3788476"/>
            <a:ext cx="9000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ใช้ในประเทศ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F37DD43-9429-423A-93AF-259285C56E36}"/>
              </a:ext>
            </a:extLst>
          </p:cNvPr>
          <p:cNvSpPr txBox="1"/>
          <p:nvPr/>
        </p:nvSpPr>
        <p:spPr>
          <a:xfrm>
            <a:off x="4625746" y="3786526"/>
            <a:ext cx="900000" cy="831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ส่งออก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055D456-D856-42EF-B413-9DEE3F324905}"/>
              </a:ext>
            </a:extLst>
          </p:cNvPr>
          <p:cNvSpPr txBox="1"/>
          <p:nvPr/>
        </p:nvSpPr>
        <p:spPr>
          <a:xfrm>
            <a:off x="5701650" y="3787129"/>
            <a:ext cx="9000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ใช้ในประเทศ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64B2B7-8341-4A59-A546-ACCC0F9EA5F2}"/>
              </a:ext>
            </a:extLst>
          </p:cNvPr>
          <p:cNvSpPr txBox="1"/>
          <p:nvPr/>
        </p:nvSpPr>
        <p:spPr>
          <a:xfrm>
            <a:off x="6772560" y="3792354"/>
            <a:ext cx="900000" cy="831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ส่งออก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9DED6C3-7C78-41FB-84D0-266ECB5AD88F}"/>
              </a:ext>
            </a:extLst>
          </p:cNvPr>
          <p:cNvSpPr txBox="1"/>
          <p:nvPr/>
        </p:nvSpPr>
        <p:spPr>
          <a:xfrm>
            <a:off x="7848464" y="3792957"/>
            <a:ext cx="9000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ใช้ในประเทศ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FD93361-01C9-4C63-8A22-CDC148E6936E}"/>
              </a:ext>
            </a:extLst>
          </p:cNvPr>
          <p:cNvGrpSpPr/>
          <p:nvPr/>
        </p:nvGrpSpPr>
        <p:grpSpPr>
          <a:xfrm>
            <a:off x="2987824" y="3058904"/>
            <a:ext cx="1051603" cy="734053"/>
            <a:chOff x="2987824" y="3353379"/>
            <a:chExt cx="1051603" cy="734053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A795CDE-CA4F-4D80-B7FC-51470A06F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1051603" cy="0"/>
            </a:xfrm>
            <a:prstGeom prst="lin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8ACC4E9-5A2B-41A9-9FA1-F9AF11C069BA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66" y="3353379"/>
              <a:ext cx="0" cy="393773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AB62C67-B3B1-4470-8520-33C850EC1670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284DDDE-0189-4BF9-9BE3-2B14B5D742B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427" y="3753583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E6077D-C3C9-4779-9732-43D44270795C}"/>
              </a:ext>
            </a:extLst>
          </p:cNvPr>
          <p:cNvGrpSpPr/>
          <p:nvPr/>
        </p:nvGrpSpPr>
        <p:grpSpPr>
          <a:xfrm>
            <a:off x="869173" y="3052473"/>
            <a:ext cx="1051603" cy="734053"/>
            <a:chOff x="2987824" y="3353379"/>
            <a:chExt cx="1051603" cy="734053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EEB9715-2CD4-4184-A17D-CEE2DB7C5781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1051603" cy="0"/>
            </a:xfrm>
            <a:prstGeom prst="lin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2BC6031-B04F-4D88-A373-75D3E7C143F4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66" y="3353379"/>
              <a:ext cx="0" cy="393773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6B1583AE-6B08-4063-A80A-EAC6EB786A9C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D0789E4-CE92-4E74-9A19-F5FFF743D4A4}"/>
                </a:ext>
              </a:extLst>
            </p:cNvPr>
            <p:cNvCxnSpPr>
              <a:cxnSpLocks/>
            </p:cNvCxnSpPr>
            <p:nvPr/>
          </p:nvCxnSpPr>
          <p:spPr>
            <a:xfrm>
              <a:off x="4039427" y="3753583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956E9FA-B4E8-4270-8E9B-D6DF2FC51C4E}"/>
              </a:ext>
            </a:extLst>
          </p:cNvPr>
          <p:cNvGrpSpPr/>
          <p:nvPr/>
        </p:nvGrpSpPr>
        <p:grpSpPr>
          <a:xfrm>
            <a:off x="5136263" y="3063920"/>
            <a:ext cx="1051603" cy="734053"/>
            <a:chOff x="2987824" y="3353379"/>
            <a:chExt cx="1051603" cy="734053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136BBE4-DBB0-4670-86FD-DE427D2E65AF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1051603" cy="0"/>
            </a:xfrm>
            <a:prstGeom prst="lin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027F67B-2D56-4C59-9A93-A2A762AC5CF3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66" y="3353379"/>
              <a:ext cx="0" cy="393773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F770C5E-6C7E-4371-90D9-C5A364400404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50AB6CA-DDF2-4609-AFF7-6A8A19509A4C}"/>
                </a:ext>
              </a:extLst>
            </p:cNvPr>
            <p:cNvCxnSpPr>
              <a:cxnSpLocks/>
            </p:cNvCxnSpPr>
            <p:nvPr/>
          </p:nvCxnSpPr>
          <p:spPr>
            <a:xfrm>
              <a:off x="4039427" y="3753583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AF116A9-0EFF-430D-B333-CB66E12CF9B5}"/>
              </a:ext>
            </a:extLst>
          </p:cNvPr>
          <p:cNvGrpSpPr/>
          <p:nvPr/>
        </p:nvGrpSpPr>
        <p:grpSpPr>
          <a:xfrm>
            <a:off x="7233318" y="3062206"/>
            <a:ext cx="1051603" cy="734053"/>
            <a:chOff x="2987824" y="3353379"/>
            <a:chExt cx="1051603" cy="734053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7C591CA-E141-41C4-9464-A19861D9132C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1051603" cy="0"/>
            </a:xfrm>
            <a:prstGeom prst="lin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C425B4E-A2DC-4423-9B4D-9495C6E02B90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66" y="3353379"/>
              <a:ext cx="0" cy="393773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2CEF2D1-60EF-47FF-8AE7-245694F65E60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C5EC21B-0100-4EBC-854C-D44EA53B7005}"/>
                </a:ext>
              </a:extLst>
            </p:cNvPr>
            <p:cNvCxnSpPr>
              <a:cxnSpLocks/>
            </p:cNvCxnSpPr>
            <p:nvPr/>
          </p:nvCxnSpPr>
          <p:spPr>
            <a:xfrm>
              <a:off x="4039427" y="3753583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D9299584-E447-40B8-B241-4991BB99592B}"/>
              </a:ext>
            </a:extLst>
          </p:cNvPr>
          <p:cNvSpPr txBox="1"/>
          <p:nvPr/>
        </p:nvSpPr>
        <p:spPr>
          <a:xfrm>
            <a:off x="2877833" y="4602182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37%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886D89-BB9A-4801-84A8-DB4CAD388FD1}"/>
              </a:ext>
            </a:extLst>
          </p:cNvPr>
          <p:cNvSpPr txBox="1"/>
          <p:nvPr/>
        </p:nvSpPr>
        <p:spPr>
          <a:xfrm>
            <a:off x="756766" y="4613066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33%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E771993-7495-40B7-91DA-9BC3B00B061E}"/>
              </a:ext>
            </a:extLst>
          </p:cNvPr>
          <p:cNvSpPr txBox="1"/>
          <p:nvPr/>
        </p:nvSpPr>
        <p:spPr>
          <a:xfrm>
            <a:off x="4875743" y="4602182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80%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1A80301-F999-4341-A431-B4F8A66E0061}"/>
              </a:ext>
            </a:extLst>
          </p:cNvPr>
          <p:cNvSpPr txBox="1"/>
          <p:nvPr/>
        </p:nvSpPr>
        <p:spPr>
          <a:xfrm>
            <a:off x="7132816" y="4600527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6%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638C7C6-F6D1-4ECA-BC3D-F184276A04DF}"/>
              </a:ext>
            </a:extLst>
          </p:cNvPr>
          <p:cNvSpPr txBox="1"/>
          <p:nvPr/>
        </p:nvSpPr>
        <p:spPr>
          <a:xfrm>
            <a:off x="395536" y="5729425"/>
            <a:ext cx="3978082" cy="461665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ส่งออกรวมของข้าวทุกชนิด </a:t>
            </a:r>
            <a:r>
              <a:rPr lang="en-US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= 48%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F9A3866-CA91-441F-AF60-8D431E0514A9}"/>
              </a:ext>
            </a:extLst>
          </p:cNvPr>
          <p:cNvSpPr/>
          <p:nvPr/>
        </p:nvSpPr>
        <p:spPr>
          <a:xfrm>
            <a:off x="783098" y="2629374"/>
            <a:ext cx="1197969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A22C8C7-4EE3-42C7-B170-3532AEEEB856}"/>
              </a:ext>
            </a:extLst>
          </p:cNvPr>
          <p:cNvSpPr/>
          <p:nvPr/>
        </p:nvSpPr>
        <p:spPr>
          <a:xfrm>
            <a:off x="5008597" y="2604067"/>
            <a:ext cx="1197969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47426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251519" y="252951"/>
            <a:ext cx="8534867" cy="659160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normAutofit/>
          </a:bodyPr>
          <a:lstStyle/>
          <a:p>
            <a:pPr lvl="0" defTabSz="685800">
              <a:lnSpc>
                <a:spcPct val="90000"/>
              </a:lnSpc>
              <a:spcBef>
                <a:spcPct val="0"/>
              </a:spcBef>
            </a:pPr>
            <a:r>
              <a:rPr lang="th-TH" sz="36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แผนการผลิตและการตลาดข้าวครบวงจร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5903AE-1125-4772-9BDF-466586988435}"/>
              </a:ext>
            </a:extLst>
          </p:cNvPr>
          <p:cNvGrpSpPr/>
          <p:nvPr/>
        </p:nvGrpSpPr>
        <p:grpSpPr>
          <a:xfrm>
            <a:off x="3299642" y="1336423"/>
            <a:ext cx="6096000" cy="5006096"/>
            <a:chOff x="251520" y="902728"/>
            <a:chExt cx="6096000" cy="5006096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12D9915D-E3F4-4A3C-9D90-451D63A90CE6}"/>
                </a:ext>
              </a:extLst>
            </p:cNvPr>
            <p:cNvGraphicFramePr/>
            <p:nvPr/>
          </p:nvGraphicFramePr>
          <p:xfrm>
            <a:off x="251520" y="1844824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B13A59-F9F0-45B0-A68C-40DDB8F03CC6}"/>
                </a:ext>
              </a:extLst>
            </p:cNvPr>
            <p:cNvSpPr txBox="1"/>
            <p:nvPr/>
          </p:nvSpPr>
          <p:spPr>
            <a:xfrm>
              <a:off x="3101834" y="902728"/>
              <a:ext cx="37863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accent2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1</a:t>
              </a:r>
              <a:endParaRPr lang="th-TH" sz="8800" b="1" dirty="0">
                <a:solidFill>
                  <a:schemeClr val="accent2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4B84364-1233-4A64-840B-1457D39683DB}"/>
                </a:ext>
              </a:extLst>
            </p:cNvPr>
            <p:cNvSpPr txBox="1"/>
            <p:nvPr/>
          </p:nvSpPr>
          <p:spPr>
            <a:xfrm>
              <a:off x="4841442" y="2420889"/>
              <a:ext cx="378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2</a:t>
              </a:r>
              <a:endParaRPr lang="th-TH" sz="54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290CEF-2915-41FE-BF10-2FF52F3CB44B}"/>
                </a:ext>
              </a:extLst>
            </p:cNvPr>
            <p:cNvSpPr txBox="1"/>
            <p:nvPr/>
          </p:nvSpPr>
          <p:spPr>
            <a:xfrm>
              <a:off x="4090689" y="4293097"/>
              <a:ext cx="378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3</a:t>
              </a:r>
              <a:endParaRPr lang="th-TH" sz="54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93F5BF-5C76-4D2F-A392-C62651E959D3}"/>
                </a:ext>
              </a:extLst>
            </p:cNvPr>
            <p:cNvSpPr txBox="1"/>
            <p:nvPr/>
          </p:nvSpPr>
          <p:spPr>
            <a:xfrm>
              <a:off x="2025479" y="4303959"/>
              <a:ext cx="378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4</a:t>
              </a:r>
              <a:endParaRPr lang="th-TH" sz="54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A980FA-847E-4993-9747-71B6BB250C92}"/>
                </a:ext>
              </a:extLst>
            </p:cNvPr>
            <p:cNvSpPr txBox="1"/>
            <p:nvPr/>
          </p:nvSpPr>
          <p:spPr>
            <a:xfrm>
              <a:off x="1475656" y="2420888"/>
              <a:ext cx="3786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5</a:t>
              </a:r>
              <a:endParaRPr lang="th-TH" sz="5400" b="1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E01BE4-7637-41A1-8A7B-969A022740B2}"/>
                </a:ext>
              </a:extLst>
            </p:cNvPr>
            <p:cNvSpPr txBox="1"/>
            <p:nvPr/>
          </p:nvSpPr>
          <p:spPr>
            <a:xfrm>
              <a:off x="3487916" y="1383159"/>
              <a:ext cx="1205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ก.พ. </a:t>
              </a:r>
              <a:r>
                <a:rPr lang="en-US" sz="24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– </a:t>
              </a:r>
              <a:r>
                <a:rPr lang="th-TH" sz="24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มี.ค.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DE2948-91E4-4D67-AC39-86E6DF29E4B6}"/>
              </a:ext>
            </a:extLst>
          </p:cNvPr>
          <p:cNvSpPr txBox="1"/>
          <p:nvPr/>
        </p:nvSpPr>
        <p:spPr>
          <a:xfrm>
            <a:off x="1049144" y="2283789"/>
            <a:ext cx="1205545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นบข.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5CCB3-A6FC-44E2-9A82-7891820078AF}"/>
              </a:ext>
            </a:extLst>
          </p:cNvPr>
          <p:cNvSpPr txBox="1"/>
          <p:nvPr/>
        </p:nvSpPr>
        <p:spPr>
          <a:xfrm>
            <a:off x="798156" y="1785834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นายก เป็นประธาน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18A3B-DD63-47AB-83CB-564749DB3447}"/>
              </a:ext>
            </a:extLst>
          </p:cNvPr>
          <p:cNvSpPr txBox="1"/>
          <p:nvPr/>
        </p:nvSpPr>
        <p:spPr>
          <a:xfrm>
            <a:off x="615458" y="6177833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ปีเพาะปลูก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2559/60 -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ปัจจุบัน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AE3ABE-B950-4355-82B7-E0A9C440CFDD}"/>
              </a:ext>
            </a:extLst>
          </p:cNvPr>
          <p:cNvSpPr txBox="1"/>
          <p:nvPr/>
        </p:nvSpPr>
        <p:spPr>
          <a:xfrm>
            <a:off x="434420" y="3429000"/>
            <a:ext cx="2413457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คทง.วางแผนการผลิตและการตลาดข้าวครบวงจร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B46FC9-09E1-4270-9567-2AF77BED82D8}"/>
              </a:ext>
            </a:extLst>
          </p:cNvPr>
          <p:cNvSpPr txBox="1"/>
          <p:nvPr/>
        </p:nvSpPr>
        <p:spPr>
          <a:xfrm>
            <a:off x="284070" y="4308192"/>
            <a:ext cx="27356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ประธาน</a:t>
            </a:r>
            <a:r>
              <a:rPr lang="en-US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en-US" sz="2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ปลัด พณ.</a:t>
            </a:r>
          </a:p>
          <a:p>
            <a:pPr algn="ctr"/>
            <a:r>
              <a:rPr lang="th-TH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คทง</a:t>
            </a:r>
            <a:r>
              <a:rPr lang="en-US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</a:t>
            </a:r>
            <a:r>
              <a:rPr lang="th-TH" sz="2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ประกอบด้วย</a:t>
            </a:r>
          </a:p>
          <a:p>
            <a:pPr algn="ctr"/>
            <a:r>
              <a:rPr lang="th-TH" sz="2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หน่วยรายการ (มท. พณ. และ กษ.) ผู้ประกอบการ (โรงสี ผู้ส่งออก)</a:t>
            </a:r>
          </a:p>
          <a:p>
            <a:pPr algn="ctr"/>
            <a:r>
              <a:rPr lang="th-TH" sz="2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ตัวแทนเกษตรกร (สมาคมฯ)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200F306-67DA-4FDD-B3C7-54AFEF6777CE}"/>
              </a:ext>
            </a:extLst>
          </p:cNvPr>
          <p:cNvSpPr/>
          <p:nvPr/>
        </p:nvSpPr>
        <p:spPr>
          <a:xfrm>
            <a:off x="3107386" y="3582888"/>
            <a:ext cx="577888" cy="52322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367837-B15E-4A16-BE67-364A24B4B888}"/>
              </a:ext>
            </a:extLst>
          </p:cNvPr>
          <p:cNvSpPr txBox="1"/>
          <p:nvPr/>
        </p:nvSpPr>
        <p:spPr>
          <a:xfrm>
            <a:off x="284070" y="994315"/>
            <a:ext cx="8502316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แนวคิด </a:t>
            </a:r>
            <a:r>
              <a:rPr lang="en-US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“</a:t>
            </a:r>
            <a:r>
              <a:rPr lang="th-TH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ตลาดนำการผลิต</a:t>
            </a:r>
            <a:r>
              <a:rPr lang="en-US" sz="32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”</a:t>
            </a:r>
            <a:endParaRPr lang="th-TH" sz="20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41DDF00-1C00-4B72-9E89-200F416AF23D}"/>
              </a:ext>
            </a:extLst>
          </p:cNvPr>
          <p:cNvSpPr/>
          <p:nvPr/>
        </p:nvSpPr>
        <p:spPr>
          <a:xfrm rot="5400000">
            <a:off x="1384274" y="2923307"/>
            <a:ext cx="409596" cy="370848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97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5A4C-3445-402E-B321-401BC8C4E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31530"/>
            <a:ext cx="8748463" cy="6123924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251519" y="252951"/>
            <a:ext cx="8534867" cy="659160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normAutofit fontScale="92500"/>
          </a:bodyPr>
          <a:lstStyle/>
          <a:p>
            <a:pPr lvl="0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dirty="0">
                <a:solidFill>
                  <a:srgbClr val="3333FF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ความเคลื่อนไหวของปริมาณการส่งออกข้าวไทย รายเดือน ตั้งแต่ปี </a:t>
            </a:r>
            <a:r>
              <a:rPr lang="en-US" sz="3200" b="1" dirty="0">
                <a:solidFill>
                  <a:srgbClr val="3333FF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2545 -2562</a:t>
            </a:r>
            <a:endParaRPr lang="th-TH" sz="3200" b="1" dirty="0">
              <a:solidFill>
                <a:srgbClr val="3333FF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8066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129ADEAF-C1F9-4D37-8A1C-1040AC5BD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2" y="764704"/>
            <a:ext cx="8424936" cy="55446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3041650" algn="l"/>
              </a:tabLst>
            </a:pPr>
            <a:r>
              <a:rPr lang="th-TH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 ข้อมูล</a:t>
            </a:r>
            <a:b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</a:b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ประเภทความต้องการ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 :	</a:t>
            </a: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การส่งออก</a:t>
            </a:r>
            <a:b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</a:b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ชนิดข้าว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 :	</a:t>
            </a: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ข้าวหอมมะลิ และข้าวเจ้าขาว</a:t>
            </a:r>
            <a:b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</a:b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ความถี่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 :</a:t>
            </a: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	รายเดือน</a:t>
            </a:r>
            <a:br>
              <a:rPr 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</a:b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ช่วงของข้อมูล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 :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	</a:t>
            </a: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ตั้งแต่ ม.ค. 2546 – ธ.ค. 2562 (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204 </a:t>
            </a: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ค่าสังเกต)</a:t>
            </a:r>
            <a:b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In-sample :	</a:t>
            </a: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ตั้งแต่ปี 2546 - 2559 (ประมาณร้อยละ 80)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Out-of-sample :	</a:t>
            </a: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ตั้งแต่ปี 2560 - 2562 </a:t>
            </a:r>
          </a:p>
          <a:p>
            <a:pPr marL="33338" indent="153988">
              <a:lnSpc>
                <a:spcPct val="100000"/>
              </a:lnSpc>
              <a:spcBef>
                <a:spcPts val="0"/>
              </a:spcBef>
              <a:buNone/>
              <a:tabLst>
                <a:tab pos="3041650" algn="l"/>
              </a:tabLst>
            </a:pP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การแปลงข้อมูล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 :	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natural log </a:t>
            </a: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ตัวแปรทุกตัว</a:t>
            </a:r>
          </a:p>
          <a:p>
            <a:pPr marL="33338" indent="153988">
              <a:lnSpc>
                <a:spcPct val="100000"/>
              </a:lnSpc>
              <a:spcBef>
                <a:spcPts val="0"/>
              </a:spcBef>
              <a:buNone/>
              <a:tabLst>
                <a:tab pos="3041650" algn="l"/>
              </a:tabLst>
            </a:pPr>
            <a:endParaRPr lang="th-TH" sz="1600" dirty="0">
              <a:solidFill>
                <a:schemeClr val="tx1">
                  <a:lumMod val="65000"/>
                  <a:lumOff val="35000"/>
                </a:schemeClr>
              </a:solidFill>
              <a:latin typeface="TH SarabunPSK" pitchFamily="34" charset="-34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 </a:t>
            </a:r>
            <a:r>
              <a:rPr lang="th-TH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วิธีการพยากรณ์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Exponential Smoothing  </a:t>
            </a: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และ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 ARIMA</a:t>
            </a:r>
            <a:endParaRPr lang="th-TH" sz="3200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5F4E-5A96-4D5C-A4AC-C330B2B478D7}"/>
              </a:ext>
            </a:extLst>
          </p:cNvPr>
          <p:cNvSpPr txBox="1"/>
          <p:nvPr/>
        </p:nvSpPr>
        <p:spPr>
          <a:xfrm>
            <a:off x="333455" y="209849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rgbClr val="0033CC"/>
                </a:solidFill>
                <a:cs typeface="TH SarabunPSK" pitchFamily="34" charset="-34"/>
              </a:rPr>
              <a:t>ขอบเขตการศึกษา</a:t>
            </a:r>
            <a:endParaRPr lang="en-US" sz="3600" b="1" dirty="0">
              <a:solidFill>
                <a:srgbClr val="0033CC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DCECA5-772D-4448-B5C3-A73694FA9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922875"/>
              </p:ext>
            </p:extLst>
          </p:nvPr>
        </p:nvGraphicFramePr>
        <p:xfrm>
          <a:off x="518264" y="5616093"/>
          <a:ext cx="8292281" cy="95440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00400">
                  <a:extLst>
                    <a:ext uri="{9D8B030D-6E8A-4147-A177-3AD203B41FA5}">
                      <a16:colId xmlns:a16="http://schemas.microsoft.com/office/drawing/2014/main" val="1690221720"/>
                    </a:ext>
                  </a:extLst>
                </a:gridCol>
                <a:gridCol w="2182213">
                  <a:extLst>
                    <a:ext uri="{9D8B030D-6E8A-4147-A177-3AD203B41FA5}">
                      <a16:colId xmlns:a16="http://schemas.microsoft.com/office/drawing/2014/main" val="4291550905"/>
                    </a:ext>
                  </a:extLst>
                </a:gridCol>
                <a:gridCol w="2509668">
                  <a:extLst>
                    <a:ext uri="{9D8B030D-6E8A-4147-A177-3AD203B41FA5}">
                      <a16:colId xmlns:a16="http://schemas.microsoft.com/office/drawing/2014/main" val="1103319614"/>
                    </a:ext>
                  </a:extLst>
                </a:gridCol>
              </a:tblGrid>
              <a:tr h="329643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ตัวแปร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164214"/>
                  </a:ext>
                </a:extLst>
              </a:tr>
              <a:tr h="270582">
                <a:tc>
                  <a:txBody>
                    <a:bodyPr/>
                    <a:lstStyle/>
                    <a:p>
                      <a:pPr algn="l" fontAlgn="b"/>
                      <a:r>
                        <a:rPr lang="th-TH" sz="2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ปริมาณส่งออกข้าวของไทย</a:t>
                      </a:r>
                      <a:endParaRPr lang="th-TH" sz="2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ตันข้าวสาร</a:t>
                      </a:r>
                      <a:endParaRPr lang="th-TH" sz="2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กรมศุลกากร</a:t>
                      </a:r>
                      <a:endParaRPr lang="en-US" sz="2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17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49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  <a:latin typeface="TH SarabunPSK" pitchFamily="34" charset="-34"/>
              </a:rPr>
              <a:t>ความสำคัญของการศึกษา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1" y="1844824"/>
            <a:ext cx="7404653" cy="4038600"/>
          </a:xfrm>
        </p:spPr>
        <p:txBody>
          <a:bodyPr>
            <a:norm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สินค้าเกษตรเป็นสินค้าขั้นต้น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(Commodities)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ทั้งใช้เป็นอาหาร เป็นวัตถุดิบเพื่อผลิตพลังงานทดแทน เป็นวัตถุดิบของอาหารสัตว์ และอื่นๆ</a:t>
            </a:r>
          </a:p>
          <a:p>
            <a:r>
              <a:rPr lang="th-TH" sz="2400" dirty="0">
                <a:solidFill>
                  <a:schemeClr val="tx1"/>
                </a:solidFill>
              </a:rPr>
              <a:t>การเพิ่มขึ้นของประชากร นำไปสู่ความต้องการสินค้าอุปโภคและบริโภคที่เพิ่มขึ้น 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การเปลี่ยนแปลงของเทคโนโลยี เศรษฐกิจและสังคม มีอิทธิพลต่อพฤติกรรมผู้บริโภค</a:t>
            </a:r>
            <a:endParaRPr lang="th-TH" sz="2400" dirty="0">
              <a:solidFill>
                <a:schemeClr val="tx1"/>
              </a:solidFill>
            </a:endParaRPr>
          </a:p>
          <a:p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ความต้องการสินค้าเกษตรที่สำคัญของไทย ในอนาคตจะเป็นอย่างไร </a:t>
            </a:r>
          </a:p>
          <a:p>
            <a:endParaRPr lang="th-TH" sz="2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แผนภูมิ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4375295"/>
              </p:ext>
            </p:extLst>
          </p:nvPr>
        </p:nvGraphicFramePr>
        <p:xfrm>
          <a:off x="1826806" y="3957143"/>
          <a:ext cx="5331942" cy="277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สี่เหลี่ยมผืนผ้า 4"/>
          <p:cNvSpPr/>
          <p:nvPr/>
        </p:nvSpPr>
        <p:spPr>
          <a:xfrm>
            <a:off x="6012160" y="633590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ที่มา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World Development Indicators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388987" y="4722266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6,092.16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719778" y="4564723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7,312.16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27686" y="5439468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62.95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6833592" y="5417312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68.71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64372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A5F4E-5A96-4D5C-A4AC-C330B2B478D7}"/>
              </a:ext>
            </a:extLst>
          </p:cNvPr>
          <p:cNvSpPr txBox="1"/>
          <p:nvPr/>
        </p:nvSpPr>
        <p:spPr>
          <a:xfrm>
            <a:off x="333454" y="476672"/>
            <a:ext cx="829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th-TH" sz="3600" b="1" dirty="0">
                <a:solidFill>
                  <a:srgbClr val="3333FF"/>
                </a:solidFill>
                <a:cs typeface="TH SarabunPSK" pitchFamily="34" charset="-34"/>
              </a:rPr>
              <a:t>เปรียบเทียบความแม่นยำของแบบจำลองแต่ละวิธี</a:t>
            </a:r>
            <a:endParaRPr lang="en-US" sz="3600" dirty="0">
              <a:solidFill>
                <a:srgbClr val="3333FF"/>
              </a:solidFill>
            </a:endParaRPr>
          </a:p>
        </p:txBody>
      </p:sp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F6E311D3-8AC6-45EF-906D-F87C0604F5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376672"/>
              </p:ext>
            </p:extLst>
          </p:nvPr>
        </p:nvGraphicFramePr>
        <p:xfrm>
          <a:off x="493939" y="1196752"/>
          <a:ext cx="8131797" cy="4069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3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140">
                  <a:extLst>
                    <a:ext uri="{9D8B030D-6E8A-4147-A177-3AD203B41FA5}">
                      <a16:colId xmlns:a16="http://schemas.microsoft.com/office/drawing/2014/main" val="3829205519"/>
                    </a:ext>
                  </a:extLst>
                </a:gridCol>
                <a:gridCol w="798703">
                  <a:extLst>
                    <a:ext uri="{9D8B030D-6E8A-4147-A177-3AD203B41FA5}">
                      <a16:colId xmlns:a16="http://schemas.microsoft.com/office/drawing/2014/main" val="4238615145"/>
                    </a:ext>
                  </a:extLst>
                </a:gridCol>
                <a:gridCol w="927714">
                  <a:extLst>
                    <a:ext uri="{9D8B030D-6E8A-4147-A177-3AD203B41FA5}">
                      <a16:colId xmlns:a16="http://schemas.microsoft.com/office/drawing/2014/main" val="1825882344"/>
                    </a:ext>
                  </a:extLst>
                </a:gridCol>
                <a:gridCol w="1032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2445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แบบจำลอง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In-sample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Ex-post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44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2545m1-2559m12</a:t>
                      </a:r>
                      <a:endParaRPr lang="en-US" sz="2000" b="1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2560m1-2562m12</a:t>
                      </a:r>
                      <a:endParaRPr lang="en-US" sz="2000" b="1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RMSE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RMSE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">
                <a:tc grid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ปริมาณการส่งออกข้าวหอมมะลิ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Holt-Winters (multiplicative)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46,771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20.</a:t>
                      </a:r>
                      <a:r>
                        <a:rPr lang="en-US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th-TH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30,580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14.6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3333FF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SARIMA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(1,0,1)(1,0,1)</a:t>
                      </a:r>
                      <a:r>
                        <a:rPr lang="en-US" sz="2000" b="1" kern="1200" baseline="-250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12</a:t>
                      </a:r>
                      <a:r>
                        <a:rPr lang="en-US" sz="2000" b="1" kern="1200" baseline="-25000" dirty="0">
                          <a:solidFill>
                            <a:srgbClr val="3333FF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 </a:t>
                      </a:r>
                      <a:endParaRPr lang="en-US" sz="2000" b="1" dirty="0">
                        <a:solidFill>
                          <a:srgbClr val="3333FF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43,084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19.5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32,791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4.8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แผนการผลิตและการตลาดข้าวครบวงจร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792">
                <a:tc grid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ปริมาณการส่งออกข้าวเจ้าขาว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 New" panose="020B0500040200020003" pitchFamily="34" charset="-34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a:t>Holt-Winters (multiplicative)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147,588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24.4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132,753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15.3</a:t>
                      </a:r>
                      <a:endParaRPr lang="th-TH" sz="24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3333FF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SARIMA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(1,0,1)(1,0,1)</a:t>
                      </a:r>
                      <a:r>
                        <a:rPr lang="en-US" sz="2000" b="1" kern="1200" baseline="-250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12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140,631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23.0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133,799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14.7</a:t>
                      </a:r>
                      <a:endParaRPr lang="th-TH" sz="24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แผนการผลิตและการตลาดข้าวครบวงจร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D4277EF-9AE7-4C2A-8B8B-A41079B01D8E}"/>
              </a:ext>
            </a:extLst>
          </p:cNvPr>
          <p:cNvSpPr txBox="1">
            <a:spLocks/>
          </p:cNvSpPr>
          <p:nvPr/>
        </p:nvSpPr>
        <p:spPr>
          <a:xfrm>
            <a:off x="611560" y="5301208"/>
            <a:ext cx="7920880" cy="137763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171450" marR="0" lvl="0" indent="-137160" algn="l" defTabSz="685800" rtl="0" eaLnBrk="1" fontAlgn="auto" latinLnBrk="0" hangingPunct="1"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th-TH" sz="1800" b="1" i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หมายเหตุ </a:t>
            </a:r>
            <a:r>
              <a:rPr kumimoji="0" lang="th-TH" sz="18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แบบจำลอง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VAR</a:t>
            </a:r>
            <a:endParaRPr kumimoji="0" lang="th-TH" sz="1800" b="1" i="1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171450" lvl="0" indent="-137160" defTabSz="685800">
              <a:buClr>
                <a:schemeClr val="accent1"/>
              </a:buClr>
              <a:buSzPct val="80000"/>
              <a:buFont typeface="Wingdings" pitchFamily="2" charset="2"/>
              <a:buChar char="§"/>
              <a:defRPr/>
            </a:pPr>
            <a:r>
              <a:rPr lang="th-TH" sz="18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ตัวแปรภายใน 3 ตัวแปร </a:t>
            </a: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โดยตัวแปรอยู่ในรูปผลต่างลำดับที่ 1 ได้แก่ ราคาข้าวสารส่งออกของไทย และของเวียดนาม และตัวแปรที่อยู่ในระดับ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level </a:t>
            </a: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ได้แก่ ปริมาณการส่งออกข้าวของไทย</a:t>
            </a:r>
            <a:endParaRPr lang="en-US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171450" lvl="0" indent="-137160" defTabSz="685800">
              <a:buClr>
                <a:schemeClr val="accent1"/>
              </a:buClr>
              <a:buSzPct val="80000"/>
              <a:buFont typeface="Wingdings" pitchFamily="2" charset="2"/>
              <a:buChar char="§"/>
              <a:defRPr/>
            </a:pPr>
            <a:r>
              <a:rPr lang="th-TH" sz="18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ตัวแปรภายนอก 2 ตัวแปร </a:t>
            </a: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ได้แก่ จำนวนประชากร และรายได้ต่อหัว</a:t>
            </a:r>
            <a:endParaRPr lang="en-US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D8D177-26E2-4A09-B604-B09F123AD912}"/>
              </a:ext>
            </a:extLst>
          </p:cNvPr>
          <p:cNvSpPr/>
          <p:nvPr/>
        </p:nvSpPr>
        <p:spPr>
          <a:xfrm>
            <a:off x="6660231" y="2461723"/>
            <a:ext cx="1965503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48956-5FF3-45E3-985A-6A25D605B4C8}"/>
              </a:ext>
            </a:extLst>
          </p:cNvPr>
          <p:cNvSpPr/>
          <p:nvPr/>
        </p:nvSpPr>
        <p:spPr>
          <a:xfrm>
            <a:off x="6690066" y="4005064"/>
            <a:ext cx="864096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717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323528" y="260648"/>
            <a:ext cx="552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457200" indent="-457200">
              <a:defRPr sz="3600" b="1">
                <a:solidFill>
                  <a:srgbClr val="3333FF"/>
                </a:solidFill>
                <a:cs typeface="TH SarabunPSK" pitchFamily="34" charset="-34"/>
              </a:defRPr>
            </a:lvl1pPr>
          </a:lstStyle>
          <a:p>
            <a:r>
              <a:rPr lang="th-TH" dirty="0"/>
              <a:t>การพยากรณ์จากแบบจำลองที่แม่นยำที่สุด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762CF-9400-47C5-B507-DDF6BA206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8578224" cy="42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48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323528" y="260648"/>
            <a:ext cx="552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457200" indent="-457200">
              <a:defRPr sz="3600" b="1">
                <a:solidFill>
                  <a:srgbClr val="3333FF"/>
                </a:solidFill>
                <a:cs typeface="TH SarabunPSK" pitchFamily="34" charset="-34"/>
              </a:defRPr>
            </a:lvl1pPr>
          </a:lstStyle>
          <a:p>
            <a:r>
              <a:rPr lang="th-TH" dirty="0"/>
              <a:t>การพยากรณ์จากแบบจำลองที่แม่นยำที่สุด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190C9-E27E-4813-B768-52A5D6512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1" y="1196752"/>
            <a:ext cx="8509098" cy="425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75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ยึดเนื้อหา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006127"/>
              </p:ext>
            </p:extLst>
          </p:nvPr>
        </p:nvGraphicFramePr>
        <p:xfrm>
          <a:off x="477888" y="908720"/>
          <a:ext cx="805455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ค่าจริง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ค่าพยากรณ์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sz="2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∆ </a:t>
                      </a:r>
                      <a:r>
                        <a:rPr lang="th-TH" sz="1800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จากปี 2562</a:t>
                      </a:r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10">
                <a:tc>
                  <a:txBody>
                    <a:bodyPr/>
                    <a:lstStyle/>
                    <a:p>
                      <a:endParaRPr lang="th-TH" sz="1800" dirty="0">
                        <a:solidFill>
                          <a:srgbClr val="3333FF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ข้าวหอมมะลิ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ข้าวเจ้าขาว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ข้าวหอมมะลิ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ข้าวเจ้าขาว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ข้าวหอมมะลิ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ข้าวเจ้าขาว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1,410,811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5,515,012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 1,365,719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4,059,034 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-3.20</a:t>
                      </a:r>
                      <a:endParaRPr lang="th-TH" sz="18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-26.4</a:t>
                      </a:r>
                      <a:endParaRPr lang="th-TH" sz="18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1,365,396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3,964,803  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0.02</a:t>
                      </a:r>
                      <a:endParaRPr lang="th-TH" sz="18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-2.32</a:t>
                      </a:r>
                      <a:endParaRPr lang="th-TH" sz="18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2924944"/>
            <a:ext cx="8388424" cy="1195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ปริมาณการส่งออกข้าวหอมมะลิมีแนวโน้มทรงตัว </a:t>
            </a:r>
          </a:p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ปริมาณการส่งออกข้าวเจ้าขาว มี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แนวโน้มลดลง สอดคล้องกับการที่จีนระบายสต็อกข้าวในช่วงนี้</a:t>
            </a:r>
          </a:p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พัฒนาแบบจำลองพยากรณ์ให้มีความแม่นยำมากขึ้น เช่น การประยุกต์ใช้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Machine Learning</a:t>
            </a:r>
            <a:endParaRPr kumimoji="0" lang="th-TH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F164-3AA4-4D58-AF9A-459687D9B400}"/>
              </a:ext>
            </a:extLst>
          </p:cNvPr>
          <p:cNvSpPr txBox="1"/>
          <p:nvPr/>
        </p:nvSpPr>
        <p:spPr>
          <a:xfrm>
            <a:off x="395536" y="291453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457200" indent="-457200">
              <a:defRPr sz="3600" b="1">
                <a:solidFill>
                  <a:srgbClr val="3333FF"/>
                </a:solidFill>
                <a:cs typeface="TH SarabunPSK" pitchFamily="34" charset="-34"/>
              </a:defRPr>
            </a:lvl1pPr>
          </a:lstStyle>
          <a:p>
            <a:r>
              <a:rPr lang="th-TH" dirty="0"/>
              <a:t>อภิปรายผลและข้อเสนอแนะ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552" y="4127885"/>
            <a:ext cx="8208912" cy="243866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h-TH" sz="20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นโยบาย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285750" marR="0" lvl="0" indent="-1666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จากแนวโน้มความต้องการส่งออกข้าวเจ้าขาวที่ลดลง ควรส่งเสริมให้เกษตรกรปรับเปลี่ยนการผลิตไปเพาะปลูกสินค้าอื่นทดแทน </a:t>
            </a:r>
          </a:p>
          <a:p>
            <a:pPr marL="285750" marR="0" lvl="0" indent="-1666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ศึกษาวิจัยความต้องการของตลาด และวิจัยและพัฒนาพันธุ์ให้สอดคล้องกับความต้องการ เช่น ข้าวพื้นนุ่ม หรือ ข้าวที่มีคุณค่าทางโภชนาการ เป็นต้น</a:t>
            </a:r>
          </a:p>
          <a:p>
            <a:pPr marL="285750" marR="0" lvl="0" indent="-1666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สนับสนุนให้เกิดการวิจัยและพัฒนาการแปรรูปข้าวเป็นผลิตภัณฑ์ที่มูลค่าสูง เช่น เครื่องสำอาง หรือ เวชภัณฑ์ เป็นต้น ซึ่งสามารถเพิ่มความต้องการใช้ข้าว</a:t>
            </a:r>
          </a:p>
          <a:p>
            <a:pPr marL="285750" marR="0" lvl="0" indent="-1666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ลูกศรลง 7"/>
          <p:cNvSpPr/>
          <p:nvPr/>
        </p:nvSpPr>
        <p:spPr>
          <a:xfrm>
            <a:off x="1043608" y="2557500"/>
            <a:ext cx="576064" cy="360040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5901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5362" y="857250"/>
            <a:ext cx="5908638" cy="5143500"/>
          </a:xfrm>
          <a:prstGeom prst="rect">
            <a:avLst/>
          </a:prstGeom>
          <a:gradFill flip="none" rotWithShape="1">
            <a:gsLst>
              <a:gs pos="27000">
                <a:schemeClr val="accent4">
                  <a:lumMod val="5000"/>
                  <a:lumOff val="95000"/>
                </a:schemeClr>
              </a:gs>
              <a:gs pos="100000">
                <a:srgbClr val="EFC36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TextBox 7"/>
          <p:cNvSpPr txBox="1"/>
          <p:nvPr/>
        </p:nvSpPr>
        <p:spPr>
          <a:xfrm>
            <a:off x="4020688" y="2996952"/>
            <a:ext cx="4840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ข้าวโพดเลี้ยงสัตว์</a:t>
            </a:r>
            <a:endParaRPr lang="en-US" sz="60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2808-9872-4675-B58A-E7736A9B1BA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250"/>
            <a:ext cx="3738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ounded Rectangle 126"/>
          <p:cNvSpPr/>
          <p:nvPr/>
        </p:nvSpPr>
        <p:spPr>
          <a:xfrm>
            <a:off x="3178696" y="2779440"/>
            <a:ext cx="2286000" cy="2895600"/>
          </a:xfrm>
          <a:prstGeom prst="roundRect">
            <a:avLst>
              <a:gd name="adj" fmla="val 445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968896" y="2779440"/>
            <a:ext cx="2133600" cy="2895600"/>
          </a:xfrm>
          <a:prstGeom prst="roundRect">
            <a:avLst>
              <a:gd name="adj" fmla="val 505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สี่เหลี่ยมมุมมน 47"/>
          <p:cNvSpPr>
            <a:spLocks noChangeArrowheads="1"/>
          </p:cNvSpPr>
          <p:nvPr/>
        </p:nvSpPr>
        <p:spPr bwMode="auto">
          <a:xfrm>
            <a:off x="3178696" y="2977560"/>
            <a:ext cx="1066800" cy="64008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6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อุตสาหกรรม</a:t>
            </a:r>
          </a:p>
          <a:p>
            <a:pPr algn="ctr"/>
            <a:r>
              <a:rPr lang="th-TH" sz="16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อาหารสัตว์</a:t>
            </a:r>
          </a:p>
        </p:txBody>
      </p:sp>
      <p:sp>
        <p:nvSpPr>
          <p:cNvPr id="10" name="สี่เหลี่ยมมุมมน 48"/>
          <p:cNvSpPr>
            <a:spLocks noChangeArrowheads="1"/>
          </p:cNvSpPr>
          <p:nvPr/>
        </p:nvSpPr>
        <p:spPr bwMode="auto">
          <a:xfrm>
            <a:off x="2111897" y="2977560"/>
            <a:ext cx="990600" cy="640080"/>
          </a:xfrm>
          <a:prstGeom prst="roundRect">
            <a:avLst>
              <a:gd name="adj" fmla="val 16667"/>
            </a:avLst>
          </a:prstGeom>
          <a:solidFill>
            <a:srgbClr val="E15D44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อุตสาหกรรม</a:t>
            </a:r>
            <a:endParaRPr lang="en-US" sz="16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แป้งข้าวโพด</a:t>
            </a:r>
          </a:p>
        </p:txBody>
      </p:sp>
      <p:sp>
        <p:nvSpPr>
          <p:cNvPr id="11" name="สี่เหลี่ยมมุมมน 49"/>
          <p:cNvSpPr>
            <a:spLocks noChangeArrowheads="1"/>
          </p:cNvSpPr>
          <p:nvPr/>
        </p:nvSpPr>
        <p:spPr bwMode="auto">
          <a:xfrm>
            <a:off x="968896" y="2977560"/>
            <a:ext cx="1066785" cy="640080"/>
          </a:xfrm>
          <a:prstGeom prst="roundRect">
            <a:avLst>
              <a:gd name="adj" fmla="val 16667"/>
            </a:avLst>
          </a:prstGeom>
          <a:solidFill>
            <a:srgbClr val="E15D44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อุตสาหกรรม</a:t>
            </a:r>
            <a:endParaRPr lang="en-US" sz="16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น้ำมันข้าวโพด</a:t>
            </a:r>
          </a:p>
        </p:txBody>
      </p:sp>
      <p:sp>
        <p:nvSpPr>
          <p:cNvPr id="12" name="สี่เหลี่ยมมุมมน 51"/>
          <p:cNvSpPr/>
          <p:nvPr/>
        </p:nvSpPr>
        <p:spPr bwMode="auto">
          <a:xfrm>
            <a:off x="4397896" y="2977560"/>
            <a:ext cx="1066800" cy="640080"/>
          </a:xfrm>
          <a:prstGeom prst="roundRect">
            <a:avLst/>
          </a:prstGeom>
          <a:solidFill>
            <a:srgbClr val="E15D4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ฟาร์ม</a:t>
            </a:r>
            <a:endParaRPr lang="en-US" sz="16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>
              <a:defRPr/>
            </a:pPr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เลี้ยงสัตว์</a:t>
            </a:r>
          </a:p>
        </p:txBody>
      </p:sp>
      <p:sp>
        <p:nvSpPr>
          <p:cNvPr id="13" name="สี่เหลี่ยมมุมมน 108"/>
          <p:cNvSpPr/>
          <p:nvPr/>
        </p:nvSpPr>
        <p:spPr bwMode="auto">
          <a:xfrm>
            <a:off x="1121296" y="4913040"/>
            <a:ext cx="1905000" cy="457200"/>
          </a:xfrm>
          <a:prstGeom prst="roundRect">
            <a:avLst/>
          </a:prstGeom>
          <a:solidFill>
            <a:srgbClr val="D650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จำหน่ายในประเทศ</a:t>
            </a:r>
          </a:p>
        </p:txBody>
      </p:sp>
      <p:sp>
        <p:nvSpPr>
          <p:cNvPr id="16" name="TextBox 149"/>
          <p:cNvSpPr txBox="1">
            <a:spLocks noChangeArrowheads="1"/>
          </p:cNvSpPr>
          <p:nvPr/>
        </p:nvSpPr>
        <p:spPr bwMode="auto">
          <a:xfrm>
            <a:off x="3899421" y="2700263"/>
            <a:ext cx="5746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96%</a:t>
            </a:r>
          </a:p>
        </p:txBody>
      </p:sp>
      <p:sp>
        <p:nvSpPr>
          <p:cNvPr id="17" name="TextBox 152"/>
          <p:cNvSpPr txBox="1">
            <a:spLocks noChangeArrowheads="1"/>
          </p:cNvSpPr>
          <p:nvPr/>
        </p:nvSpPr>
        <p:spPr bwMode="auto">
          <a:xfrm>
            <a:off x="1969097" y="2242795"/>
            <a:ext cx="5048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3% </a:t>
            </a:r>
          </a:p>
        </p:txBody>
      </p:sp>
      <p:sp>
        <p:nvSpPr>
          <p:cNvPr id="18" name="TextBox 153"/>
          <p:cNvSpPr txBox="1">
            <a:spLocks noChangeArrowheads="1"/>
          </p:cNvSpPr>
          <p:nvPr/>
        </p:nvSpPr>
        <p:spPr bwMode="auto">
          <a:xfrm>
            <a:off x="6047308" y="1331640"/>
            <a:ext cx="7127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0.05%</a:t>
            </a:r>
          </a:p>
        </p:txBody>
      </p:sp>
      <p:sp>
        <p:nvSpPr>
          <p:cNvPr id="19" name="TextBox 157"/>
          <p:cNvSpPr txBox="1">
            <a:spLocks noChangeArrowheads="1"/>
          </p:cNvSpPr>
          <p:nvPr/>
        </p:nvSpPr>
        <p:spPr bwMode="auto">
          <a:xfrm>
            <a:off x="4093096" y="1331640"/>
            <a:ext cx="7191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2.95%</a:t>
            </a:r>
          </a:p>
        </p:txBody>
      </p:sp>
      <p:sp>
        <p:nvSpPr>
          <p:cNvPr id="20" name="TextBox 152"/>
          <p:cNvSpPr txBox="1">
            <a:spLocks noChangeArrowheads="1"/>
          </p:cNvSpPr>
          <p:nvPr/>
        </p:nvSpPr>
        <p:spPr bwMode="auto">
          <a:xfrm>
            <a:off x="2035696" y="1331640"/>
            <a:ext cx="5048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B565A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97% </a:t>
            </a:r>
          </a:p>
        </p:txBody>
      </p:sp>
      <p:pic>
        <p:nvPicPr>
          <p:cNvPr id="24" name="Picture 2" descr="G:\For presentation\pic\corn (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850" y="188640"/>
            <a:ext cx="633046" cy="68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สี่เหลี่ยมมุมมน 1"/>
          <p:cNvSpPr>
            <a:spLocks noChangeArrowheads="1"/>
          </p:cNvSpPr>
          <p:nvPr/>
        </p:nvSpPr>
        <p:spPr bwMode="auto">
          <a:xfrm>
            <a:off x="3321570" y="469914"/>
            <a:ext cx="1668761" cy="556926"/>
          </a:xfrm>
          <a:prstGeom prst="roundRect">
            <a:avLst>
              <a:gd name="adj" fmla="val 16667"/>
            </a:avLst>
          </a:prstGeom>
          <a:solidFill>
            <a:srgbClr val="009B77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2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ข้าวโพดเลี้ยงสัตว์</a:t>
            </a:r>
          </a:p>
        </p:txBody>
      </p:sp>
      <p:sp>
        <p:nvSpPr>
          <p:cNvPr id="28" name="สี่เหลี่ยมมุมมน 25"/>
          <p:cNvSpPr>
            <a:spLocks noChangeArrowheads="1"/>
          </p:cNvSpPr>
          <p:nvPr/>
        </p:nvSpPr>
        <p:spPr bwMode="auto">
          <a:xfrm>
            <a:off x="1502278" y="1636440"/>
            <a:ext cx="1295418" cy="533400"/>
          </a:xfrm>
          <a:prstGeom prst="roundRect">
            <a:avLst>
              <a:gd name="adj" fmla="val 16667"/>
            </a:avLst>
          </a:prstGeom>
          <a:solidFill>
            <a:srgbClr val="B565A7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พ่อค้ารวบรวม</a:t>
            </a:r>
          </a:p>
        </p:txBody>
      </p:sp>
      <p:sp>
        <p:nvSpPr>
          <p:cNvPr id="29" name="สี่เหลี่ยมมุมมน 26"/>
          <p:cNvSpPr>
            <a:spLocks noChangeArrowheads="1"/>
          </p:cNvSpPr>
          <p:nvPr/>
        </p:nvSpPr>
        <p:spPr bwMode="auto">
          <a:xfrm>
            <a:off x="3559696" y="163644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B565A7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สถาบันเกษตรกร</a:t>
            </a:r>
          </a:p>
        </p:txBody>
      </p:sp>
      <p:sp>
        <p:nvSpPr>
          <p:cNvPr id="30" name="สี่เหลี่ยมมุมมน 34"/>
          <p:cNvSpPr>
            <a:spLocks noChangeArrowheads="1"/>
          </p:cNvSpPr>
          <p:nvPr/>
        </p:nvSpPr>
        <p:spPr bwMode="auto">
          <a:xfrm>
            <a:off x="5388496" y="1636440"/>
            <a:ext cx="1295418" cy="533400"/>
          </a:xfrm>
          <a:prstGeom prst="roundRect">
            <a:avLst>
              <a:gd name="adj" fmla="val 16667"/>
            </a:avLst>
          </a:prstGeom>
          <a:solidFill>
            <a:srgbClr val="B565A7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ไซโล</a:t>
            </a:r>
          </a:p>
        </p:txBody>
      </p:sp>
      <p:sp>
        <p:nvSpPr>
          <p:cNvPr id="65" name="สี่เหลี่ยมมุมมน 108"/>
          <p:cNvSpPr/>
          <p:nvPr/>
        </p:nvSpPr>
        <p:spPr bwMode="auto">
          <a:xfrm>
            <a:off x="1121296" y="4379640"/>
            <a:ext cx="1905000" cy="457200"/>
          </a:xfrm>
          <a:prstGeom prst="roundRect">
            <a:avLst/>
          </a:prstGeom>
          <a:solidFill>
            <a:srgbClr val="D650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ส่งออก-ผลิตภัณฑ์แปรรูป</a:t>
            </a:r>
          </a:p>
        </p:txBody>
      </p:sp>
      <p:sp>
        <p:nvSpPr>
          <p:cNvPr id="66" name="สี่เหลี่ยมมุมมน 108"/>
          <p:cNvSpPr/>
          <p:nvPr/>
        </p:nvSpPr>
        <p:spPr bwMode="auto">
          <a:xfrm>
            <a:off x="3407296" y="4379640"/>
            <a:ext cx="1981200" cy="457200"/>
          </a:xfrm>
          <a:prstGeom prst="roundRect">
            <a:avLst/>
          </a:prstGeom>
          <a:solidFill>
            <a:srgbClr val="D650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ส่งออก-</a:t>
            </a:r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ผลิตภัณฑ์อาหารสัตว์</a:t>
            </a:r>
          </a:p>
        </p:txBody>
      </p:sp>
      <p:sp>
        <p:nvSpPr>
          <p:cNvPr id="67" name="สี่เหลี่ยมมุมมน 108"/>
          <p:cNvSpPr/>
          <p:nvPr/>
        </p:nvSpPr>
        <p:spPr bwMode="auto">
          <a:xfrm>
            <a:off x="3407296" y="4913040"/>
            <a:ext cx="1981200" cy="457200"/>
          </a:xfrm>
          <a:prstGeom prst="roundRect">
            <a:avLst/>
          </a:prstGeom>
          <a:solidFill>
            <a:srgbClr val="D650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ใช้เลี้ยงสัตว์ภายในประเทศ</a:t>
            </a:r>
          </a:p>
        </p:txBody>
      </p:sp>
      <p:sp>
        <p:nvSpPr>
          <p:cNvPr id="68" name="สี่เหลี่ยมมุมมน 108"/>
          <p:cNvSpPr/>
          <p:nvPr/>
        </p:nvSpPr>
        <p:spPr bwMode="auto">
          <a:xfrm>
            <a:off x="5540896" y="4379640"/>
            <a:ext cx="1524000" cy="609600"/>
          </a:xfrm>
          <a:prstGeom prst="roundRect">
            <a:avLst/>
          </a:prstGeom>
          <a:solidFill>
            <a:srgbClr val="D650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ส่งออกวัตถุดิบไปต่างประเทศ</a:t>
            </a:r>
          </a:p>
        </p:txBody>
      </p:sp>
      <p:sp>
        <p:nvSpPr>
          <p:cNvPr id="89" name="TextBox 157"/>
          <p:cNvSpPr txBox="1">
            <a:spLocks noChangeArrowheads="1"/>
          </p:cNvSpPr>
          <p:nvPr/>
        </p:nvSpPr>
        <p:spPr bwMode="auto">
          <a:xfrm>
            <a:off x="4169296" y="1026840"/>
            <a:ext cx="7191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100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2111896" y="1026840"/>
            <a:ext cx="3962400" cy="609600"/>
            <a:chOff x="1219200" y="2209800"/>
            <a:chExt cx="4038600" cy="91440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3276600" y="2209800"/>
              <a:ext cx="0" cy="457200"/>
            </a:xfrm>
            <a:prstGeom prst="line">
              <a:avLst/>
            </a:prstGeom>
            <a:ln>
              <a:solidFill>
                <a:srgbClr val="009B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219200" y="2667000"/>
              <a:ext cx="4038600" cy="0"/>
            </a:xfrm>
            <a:prstGeom prst="line">
              <a:avLst/>
            </a:prstGeom>
            <a:ln>
              <a:solidFill>
                <a:srgbClr val="009B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1219200" y="2667000"/>
              <a:ext cx="0" cy="457200"/>
            </a:xfrm>
            <a:prstGeom prst="straightConnector1">
              <a:avLst/>
            </a:prstGeom>
            <a:ln>
              <a:solidFill>
                <a:srgbClr val="009B7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3276600" y="2667000"/>
              <a:ext cx="0" cy="457200"/>
            </a:xfrm>
            <a:prstGeom prst="straightConnector1">
              <a:avLst/>
            </a:prstGeom>
            <a:ln>
              <a:solidFill>
                <a:srgbClr val="009B7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257800" y="2667000"/>
              <a:ext cx="0" cy="457200"/>
            </a:xfrm>
            <a:prstGeom prst="straightConnector1">
              <a:avLst/>
            </a:prstGeom>
            <a:ln>
              <a:solidFill>
                <a:srgbClr val="009B7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Down Arrow 127"/>
          <p:cNvSpPr/>
          <p:nvPr/>
        </p:nvSpPr>
        <p:spPr>
          <a:xfrm>
            <a:off x="1959496" y="3922440"/>
            <a:ext cx="228600" cy="2286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9" name="Down Arrow 128"/>
          <p:cNvSpPr/>
          <p:nvPr/>
        </p:nvSpPr>
        <p:spPr>
          <a:xfrm>
            <a:off x="4245496" y="3922440"/>
            <a:ext cx="228600" cy="2286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1994407" y="2173746"/>
            <a:ext cx="0" cy="381000"/>
          </a:xfrm>
          <a:prstGeom prst="line">
            <a:avLst/>
          </a:prstGeom>
          <a:ln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65807" y="2554746"/>
            <a:ext cx="0" cy="414528"/>
          </a:xfrm>
          <a:prstGeom prst="straightConnector1">
            <a:avLst/>
          </a:prstGeom>
          <a:ln>
            <a:solidFill>
              <a:srgbClr val="B565A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2299207" y="2554746"/>
            <a:ext cx="0" cy="414528"/>
          </a:xfrm>
          <a:prstGeom prst="straightConnector1">
            <a:avLst/>
          </a:prstGeom>
          <a:ln>
            <a:solidFill>
              <a:srgbClr val="B565A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527807" y="2173746"/>
            <a:ext cx="0" cy="353568"/>
          </a:xfrm>
          <a:prstGeom prst="line">
            <a:avLst/>
          </a:prstGeom>
          <a:ln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4051807" y="2173746"/>
            <a:ext cx="0" cy="353568"/>
          </a:xfrm>
          <a:prstGeom prst="line">
            <a:avLst/>
          </a:prstGeom>
          <a:ln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527807" y="2527314"/>
            <a:ext cx="1524000" cy="0"/>
          </a:xfrm>
          <a:prstGeom prst="line">
            <a:avLst/>
          </a:prstGeom>
          <a:ln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747007" y="2527314"/>
            <a:ext cx="0" cy="44196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4585207" y="2173746"/>
            <a:ext cx="0" cy="795528"/>
          </a:xfrm>
          <a:prstGeom prst="straightConnector1">
            <a:avLst/>
          </a:prstGeom>
          <a:ln>
            <a:solidFill>
              <a:srgbClr val="B565A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077291" y="2143856"/>
            <a:ext cx="0" cy="2209800"/>
          </a:xfrm>
          <a:prstGeom prst="straightConnector1">
            <a:avLst/>
          </a:prstGeom>
          <a:ln>
            <a:solidFill>
              <a:srgbClr val="B565A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765807" y="2554746"/>
            <a:ext cx="533400" cy="0"/>
          </a:xfrm>
          <a:prstGeom prst="line">
            <a:avLst/>
          </a:prstGeom>
          <a:ln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4245496" y="3312840"/>
            <a:ext cx="1524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57"/>
          <p:cNvSpPr txBox="1">
            <a:spLocks noChangeArrowheads="1"/>
          </p:cNvSpPr>
          <p:nvPr/>
        </p:nvSpPr>
        <p:spPr bwMode="auto">
          <a:xfrm>
            <a:off x="4778897" y="2496494"/>
            <a:ext cx="609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0.95%</a:t>
            </a:r>
          </a:p>
        </p:txBody>
      </p:sp>
      <p:sp>
        <p:nvSpPr>
          <p:cNvPr id="56" name="TextBox 149"/>
          <p:cNvSpPr txBox="1">
            <a:spLocks noChangeArrowheads="1"/>
          </p:cNvSpPr>
          <p:nvPr/>
        </p:nvSpPr>
        <p:spPr bwMode="auto">
          <a:xfrm>
            <a:off x="2959517" y="2263733"/>
            <a:ext cx="5746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94%</a:t>
            </a:r>
          </a:p>
        </p:txBody>
      </p:sp>
      <p:sp>
        <p:nvSpPr>
          <p:cNvPr id="57" name="TextBox 149"/>
          <p:cNvSpPr txBox="1">
            <a:spLocks noChangeArrowheads="1"/>
          </p:cNvSpPr>
          <p:nvPr/>
        </p:nvSpPr>
        <p:spPr bwMode="auto">
          <a:xfrm>
            <a:off x="3977284" y="2247528"/>
            <a:ext cx="5746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2%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75A325-3DAC-46CE-A54B-983CE054A423}"/>
              </a:ext>
            </a:extLst>
          </p:cNvPr>
          <p:cNvSpPr txBox="1"/>
          <p:nvPr/>
        </p:nvSpPr>
        <p:spPr>
          <a:xfrm>
            <a:off x="559363" y="5827440"/>
            <a:ext cx="8051687" cy="83099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พยากรณ์ความต้องการใช้ในประเทศสำหรับอุตสาหกรรมอาหารสัตว์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จากสมาคมผู้ผลิตอาหารสัตว์ไทย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9" name="ชื่อเรื่อง 1"/>
          <p:cNvSpPr txBox="1">
            <a:spLocks/>
          </p:cNvSpPr>
          <p:nvPr/>
        </p:nvSpPr>
        <p:spPr>
          <a:xfrm>
            <a:off x="5154841" y="21000"/>
            <a:ext cx="382011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ขอบเขตการศึกษา</a:t>
            </a:r>
          </a:p>
        </p:txBody>
      </p:sp>
    </p:spTree>
    <p:extLst>
      <p:ext uri="{BB962C8B-B14F-4D97-AF65-F5344CB8AC3E}">
        <p14:creationId xmlns:p14="http://schemas.microsoft.com/office/powerpoint/2010/main" val="1021407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45770" y="1610740"/>
            <a:ext cx="8229600" cy="3268960"/>
          </a:xfrm>
        </p:spPr>
        <p:txBody>
          <a:bodyPr>
            <a:normAutofit/>
          </a:bodyPr>
          <a:lstStyle/>
          <a:p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ข้อมูลการความต้องการข้าวโพดเลี้ยงสัตว์จากสมาคม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 </a:t>
            </a:r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ผู้ผลิตอาหารสัตว์ไทย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 </a:t>
            </a:r>
            <a:b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</a:br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ตั้งแต่ปี 2531 - 2562 (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N=</a:t>
            </a:r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32 ค่าสังเกต)</a:t>
            </a:r>
          </a:p>
          <a:p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ทำการ </a:t>
            </a:r>
            <a:r>
              <a:rPr lang="en-US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Take natural log </a:t>
            </a:r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ตัวแปรทุกตัว</a:t>
            </a:r>
          </a:p>
          <a:p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ข้อมูล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In-sample </a:t>
            </a:r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ตั้งแต่ปี 2531 – ปี 2558</a:t>
            </a:r>
          </a:p>
          <a:p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ข้อมูล </a:t>
            </a:r>
            <a:r>
              <a:rPr lang="en-US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Ex-post </a:t>
            </a:r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ตั้งแต่ปี 2559 – ปี 2562</a:t>
            </a:r>
            <a:endParaRPr lang="en-US" sz="2800" b="1" dirty="0">
              <a:solidFill>
                <a:srgbClr val="C00000"/>
              </a:solidFill>
              <a:latin typeface="TH SarabunPSK" panose="020B0500040200020003" pitchFamily="34" charset="-34"/>
            </a:endParaRPr>
          </a:p>
          <a:p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ใช้วิธี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Exponential Smoothing </a:t>
            </a:r>
            <a:endParaRPr lang="th-TH" sz="2800" b="1" dirty="0">
              <a:solidFill>
                <a:srgbClr val="0070C0"/>
              </a:solidFill>
              <a:latin typeface="TH SarabunPSK" panose="020B0500040200020003" pitchFamily="34" charset="-34"/>
            </a:endParaRPr>
          </a:p>
          <a:p>
            <a:endParaRPr lang="th-TH" sz="2800" b="1" dirty="0">
              <a:solidFill>
                <a:srgbClr val="0070C0"/>
              </a:solidFill>
              <a:latin typeface="TH SarabunPSK" panose="020B0500040200020003" pitchFamily="34" charset="-34"/>
            </a:endParaRPr>
          </a:p>
        </p:txBody>
      </p:sp>
      <p:pic>
        <p:nvPicPr>
          <p:cNvPr id="4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666" l="9752" r="898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67"/>
          <a:stretch/>
        </p:blipFill>
        <p:spPr>
          <a:xfrm>
            <a:off x="7596336" y="1844824"/>
            <a:ext cx="1991625" cy="2800793"/>
          </a:xfrm>
          <a:prstGeom prst="rect">
            <a:avLst/>
          </a:prstGeom>
        </p:spPr>
      </p:pic>
      <p:graphicFrame>
        <p:nvGraphicFramePr>
          <p:cNvPr id="7" name="ตาราง 6">
            <a:extLst>
              <a:ext uri="{FF2B5EF4-FFF2-40B4-BE49-F238E27FC236}">
                <a16:creationId xmlns:a16="http://schemas.microsoft.com/office/drawing/2014/main" id="{99A5B085-614F-45E1-B6FC-B1828FC61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31283"/>
              </p:ext>
            </p:extLst>
          </p:nvPr>
        </p:nvGraphicFramePr>
        <p:xfrm>
          <a:off x="276093" y="5229200"/>
          <a:ext cx="8568954" cy="1152128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1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79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1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ตัวแปร</a:t>
                      </a:r>
                      <a:endParaRPr lang="th-TH" sz="2800" b="1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1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คำอธิบาย</a:t>
                      </a:r>
                      <a:endParaRPr lang="th-TH" sz="2800" b="1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1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หน่วย</a:t>
                      </a:r>
                      <a:endParaRPr lang="th-TH" sz="2800" b="1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1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แหล่งข้อมูล</a:t>
                      </a:r>
                      <a:endParaRPr lang="th-TH" sz="2800" b="1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7030A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DCORN</a:t>
                      </a:r>
                      <a:endParaRPr lang="en-US" sz="2800" b="1" i="0" u="none" strike="noStrike" dirty="0">
                        <a:solidFill>
                          <a:srgbClr val="7030A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dirty="0">
                          <a:solidFill>
                            <a:srgbClr val="7030A0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ความต้องการใช้ข้าวโพดเลี้ยงสัตว์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1" u="none" strike="noStrike" dirty="0">
                          <a:solidFill>
                            <a:srgbClr val="7030A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(ตัน)</a:t>
                      </a:r>
                      <a:endParaRPr lang="th-TH" sz="2800" b="1" i="0" u="none" strike="noStrike" dirty="0">
                        <a:solidFill>
                          <a:srgbClr val="7030A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dirty="0">
                          <a:solidFill>
                            <a:srgbClr val="7030A0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สมาคมผู้ผลิตอาหารสัตว์ไทย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ขอบเขตการศึกษา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323015" y="4645617"/>
            <a:ext cx="2622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" indent="0">
              <a:buNone/>
            </a:pPr>
            <a:r>
              <a:rPr lang="th-TH" b="1" dirty="0">
                <a:latin typeface="TH SarabunPSK" panose="020B0500040200020003" pitchFamily="34" charset="-34"/>
              </a:rPr>
              <a:t>ตัวแปรที่ใช้และแหล่งข้อมูล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165201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th-TH" sz="36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ผลการศึกษา - ข้าวโพดเลี้ยงสัตว์</a:t>
            </a:r>
            <a:endParaRPr lang="th-TH" sz="3600" b="1" dirty="0">
              <a:solidFill>
                <a:srgbClr val="0000CC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259632" y="4869160"/>
            <a:ext cx="6624736" cy="55335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b="1" u="sng" dirty="0">
                <a:solidFill>
                  <a:srgbClr val="3333FF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สรุป</a:t>
            </a:r>
            <a:r>
              <a:rPr lang="th-TH" b="1" dirty="0">
                <a:solidFill>
                  <a:srgbClr val="3333FF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</a:t>
            </a:r>
            <a:r>
              <a:rPr lang="en-US" b="1" dirty="0">
                <a:solidFill>
                  <a:srgbClr val="3333FF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Holt-Winters - no seasonal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b="1" dirty="0">
                <a:solidFill>
                  <a:srgbClr val="FF0000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มีค่าความ</a:t>
            </a:r>
            <a:r>
              <a:rPr lang="th-TH" b="1" dirty="0">
                <a:solidFill>
                  <a:srgbClr val="FF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แม่นยำสุด</a:t>
            </a:r>
            <a:endParaRPr lang="en-US" b="1" dirty="0">
              <a:solidFill>
                <a:srgbClr val="FF0000"/>
              </a:solidFill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AA551-CF5B-4A46-94FA-8C7727590C98}"/>
              </a:ext>
            </a:extLst>
          </p:cNvPr>
          <p:cNvSpPr txBox="1"/>
          <p:nvPr/>
        </p:nvSpPr>
        <p:spPr>
          <a:xfrm>
            <a:off x="402797" y="1196752"/>
            <a:ext cx="7067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0000CC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เปรียบเทียบความแม่นยำของแบบจำลอง</a:t>
            </a:r>
            <a:endParaRPr lang="en-US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758727"/>
              </p:ext>
            </p:extLst>
          </p:nvPr>
        </p:nvGraphicFramePr>
        <p:xfrm>
          <a:off x="240159" y="2154674"/>
          <a:ext cx="8650014" cy="19109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7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1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26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แบบจำลอง</a:t>
                      </a: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In-Sample</a:t>
                      </a:r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(2531-2558)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Ex-post</a:t>
                      </a:r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(2559-2562)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267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2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dk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Single</a:t>
                      </a:r>
                      <a:endParaRPr lang="th-TH" sz="2000" b="1" i="0" u="none" strike="noStrike" dirty="0">
                        <a:solidFill>
                          <a:schemeClr val="dk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 fontAlgn="b"/>
                      <a:r>
                        <a:rPr lang="el-GR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</a:t>
                      </a: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9260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0.131893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0.590641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0.128306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0.200218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2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Holt-Winters - no seasonal</a:t>
                      </a:r>
                      <a:endParaRPr lang="th-TH" sz="2000" b="1" kern="1200" dirty="0">
                        <a:solidFill>
                          <a:schemeClr val="dk1"/>
                        </a:solidFill>
                        <a:effectLst/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</a:t>
                      </a: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84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el-GR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β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0.089336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0.408869</a:t>
                      </a: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0.083720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0.033787</a:t>
                      </a: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สี่เหลี่ยมผืนผ้า 14"/>
          <p:cNvSpPr/>
          <p:nvPr/>
        </p:nvSpPr>
        <p:spPr>
          <a:xfrm>
            <a:off x="236662" y="3448050"/>
            <a:ext cx="8640960" cy="63038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5" name="พระอาทิตย์ 4"/>
          <p:cNvSpPr/>
          <p:nvPr/>
        </p:nvSpPr>
        <p:spPr>
          <a:xfrm>
            <a:off x="323528" y="3706844"/>
            <a:ext cx="474005" cy="418874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6267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186336"/>
            <a:ext cx="8229600" cy="836712"/>
          </a:xfrm>
        </p:spPr>
        <p:txBody>
          <a:bodyPr>
            <a:normAutofit/>
          </a:bodyPr>
          <a:lstStyle/>
          <a:p>
            <a:r>
              <a:rPr lang="th-TH" sz="3600" b="1" dirty="0">
                <a:solidFill>
                  <a:schemeClr val="tx1"/>
                </a:solidFill>
              </a:rPr>
              <a:t>ผลการศึกษา - ข้าวโพดเลี้ยงสัตว์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619672" y="1284658"/>
            <a:ext cx="3816424" cy="43204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th-TH" sz="28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ใช้</a:t>
            </a:r>
            <a:r>
              <a:rPr lang="th-TH" sz="28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Holt-Winters - no seasonal</a:t>
            </a:r>
            <a:r>
              <a:rPr lang="th-TH" sz="28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en-US" sz="2800" b="1" dirty="0">
              <a:solidFill>
                <a:srgbClr val="C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4" name="ตัวแทนเนื้อหา 3"/>
          <p:cNvGraphicFramePr>
            <a:graphicFrameLocks/>
          </p:cNvGraphicFramePr>
          <p:nvPr/>
        </p:nvGraphicFramePr>
        <p:xfrm>
          <a:off x="6660232" y="594917"/>
          <a:ext cx="2345402" cy="10436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พยากรณ์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DCORN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2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2563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8,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815</a:t>
                      </a:r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156</a:t>
                      </a:r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.6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2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2564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9</a:t>
                      </a:r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120</a:t>
                      </a:r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,9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72</a:t>
                      </a:r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ตัวแทนเนื้อหา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690443"/>
              </p:ext>
            </p:extLst>
          </p:nvPr>
        </p:nvGraphicFramePr>
        <p:xfrm>
          <a:off x="251520" y="5588488"/>
          <a:ext cx="4051332" cy="108162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30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93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ปี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DCORN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ค่าจริง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∆%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2563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8,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815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156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.6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000" b="1" i="0" u="none" strike="noStrike" dirty="0">
                          <a:solidFill>
                            <a:srgbClr val="0070C0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8,517,295.40</a:t>
                      </a: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2.83</a:t>
                      </a: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2564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9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120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,9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72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th-TH" sz="2000" b="1" i="0" u="none" strike="noStrike" dirty="0">
                        <a:solidFill>
                          <a:srgbClr val="00B050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th-TH" sz="2000" b="1" i="0" u="none" strike="noStrike" dirty="0">
                        <a:solidFill>
                          <a:srgbClr val="FF0000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สี่เหลี่ยมผืนผ้า 7"/>
          <p:cNvSpPr/>
          <p:nvPr/>
        </p:nvSpPr>
        <p:spPr>
          <a:xfrm>
            <a:off x="5148064" y="5638588"/>
            <a:ext cx="3672408" cy="108029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65100" indent="-165100">
              <a:lnSpc>
                <a:spcPct val="107000"/>
              </a:lnSpc>
              <a:spcAft>
                <a:spcPts val="0"/>
              </a:spcAft>
              <a:buFontTx/>
              <a:buChar char="-"/>
            </a:pP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ความต้องการใช้ข้าวโพดเลี้ยงสัตว์มากขึ้น เนื่องจากมีการผลิตสินค้าปศุสัตว์และประมงเพิ่มมากขึ้นตามความต้องการบริโภคที่เพิ่มขึ้น</a:t>
            </a:r>
            <a:endParaRPr lang="en-US" sz="2000" b="1" dirty="0">
              <a:solidFill>
                <a:srgbClr val="FF0000"/>
              </a:solidFill>
              <a:effectLst/>
              <a:latin typeface="TH SarabunPSK" pitchFamily="34" charset="-34"/>
              <a:ea typeface="Calibri" panose="020F0502020204030204" pitchFamily="34" charset="0"/>
              <a:cs typeface="TH SarabunPSK" pitchFamily="34" charset="-34"/>
            </a:endParaRPr>
          </a:p>
        </p:txBody>
      </p:sp>
      <p:sp>
        <p:nvSpPr>
          <p:cNvPr id="12" name="ลูกศรขวา 11"/>
          <p:cNvSpPr/>
          <p:nvPr/>
        </p:nvSpPr>
        <p:spPr>
          <a:xfrm>
            <a:off x="5637348" y="984747"/>
            <a:ext cx="720080" cy="50405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ขวา 12"/>
          <p:cNvSpPr/>
          <p:nvPr/>
        </p:nvSpPr>
        <p:spPr>
          <a:xfrm rot="10800000">
            <a:off x="4355976" y="5926708"/>
            <a:ext cx="720080" cy="50405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272582" y="761438"/>
            <a:ext cx="5526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3333FF"/>
                </a:solidFill>
              </a:rPr>
              <a:t>การพยากรณ์จากแบบจำลองที่แม่นยำที่สุด</a:t>
            </a:r>
            <a:endParaRPr lang="en-US" dirty="0"/>
          </a:p>
        </p:txBody>
      </p:sp>
      <p:graphicFrame>
        <p:nvGraphicFramePr>
          <p:cNvPr id="15" name="Chart 14"/>
          <p:cNvGraphicFramePr>
            <a:graphicFrameLocks/>
          </p:cNvGraphicFramePr>
          <p:nvPr/>
        </p:nvGraphicFramePr>
        <p:xfrm>
          <a:off x="315242" y="1819047"/>
          <a:ext cx="8215114" cy="3506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7859495" y="1854916"/>
            <a:ext cx="0" cy="2788348"/>
          </a:xfrm>
          <a:prstGeom prst="line">
            <a:avLst/>
          </a:prstGeom>
          <a:ln w="38100"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กล่องข้อความ 4"/>
          <p:cNvSpPr txBox="1"/>
          <p:nvPr/>
        </p:nvSpPr>
        <p:spPr>
          <a:xfrm>
            <a:off x="251520" y="1854916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cs typeface="+mj-cs"/>
              </a:rPr>
              <a:t>ความต้องการใช้ข้าวโพดเลี้ยงสัตว์ (ตัน)</a:t>
            </a:r>
          </a:p>
        </p:txBody>
      </p:sp>
    </p:spTree>
    <p:extLst>
      <p:ext uri="{BB962C8B-B14F-4D97-AF65-F5344CB8AC3E}">
        <p14:creationId xmlns:p14="http://schemas.microsoft.com/office/powerpoint/2010/main" val="1560934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50218" y="247518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th-TH" sz="3600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ผลการศึกษา – ข้าวโพดเลี้ยงสัตว์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0218" y="4337720"/>
            <a:ext cx="8604448" cy="2520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แนวโน้มค่าพยากรณ์ในอนาคตเพิ่มขึ้น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3-4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%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สอดคล้องไปในทิศทางเดียวกันกับสถานการณ์</a:t>
            </a:r>
            <a:br>
              <a:rPr kumimoji="0" lang="th-TH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ในปัจจุบัน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b="1" u="sng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ข้อเสนอแน</a:t>
            </a:r>
            <a:r>
              <a:rPr lang="th-TH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ะ</a:t>
            </a:r>
            <a:endParaRPr kumimoji="0" lang="th-TH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th-TH" sz="2000" b="1" dirty="0">
                <a:solidFill>
                  <a:srgbClr val="3333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สนับสนุนให้เกษตรกรเพิ่มประสิทธิภาพการปลูกข้าวโพดเลี้ยงสัตว์และปลูกในพื้นที่ที่เหมาะสม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sz="2000" b="1" dirty="0">
                <a:solidFill>
                  <a:srgbClr val="3333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สนับสนุนให้เกษตรกรมีการปลูกข้าวโพดเลี้ยงสัตว์ในพื้นที่หลังนา เพื่อเพิ่มรายได้ให้แก่เกษตรกร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th-TH" sz="2000" b="1" dirty="0">
              <a:solidFill>
                <a:srgbClr val="3333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th-TH" sz="2000" b="1" dirty="0">
              <a:solidFill>
                <a:srgbClr val="3333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F164-3AA4-4D58-AF9A-459687D9B400}"/>
              </a:ext>
            </a:extLst>
          </p:cNvPr>
          <p:cNvSpPr txBox="1"/>
          <p:nvPr/>
        </p:nvSpPr>
        <p:spPr>
          <a:xfrm>
            <a:off x="350218" y="105273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3333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อภิปรายผลและข้อเสนอแนะ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7" name="ตาราง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214281"/>
              </p:ext>
            </p:extLst>
          </p:nvPr>
        </p:nvGraphicFramePr>
        <p:xfrm>
          <a:off x="610224" y="1628800"/>
          <a:ext cx="7992888" cy="227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3420"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ปี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พยากรณ์ความต้องการใช้</a:t>
                      </a:r>
                    </a:p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ข้าวโพดเลี้ยงสัตว์ในประเทศ</a:t>
                      </a:r>
                    </a:p>
                    <a:p>
                      <a:pPr algn="ctr" rtl="0" fontAlgn="ctr"/>
                      <a:r>
                        <a:rPr lang="th-TH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(ล้านตัน)</a:t>
                      </a:r>
                      <a:r>
                        <a:rPr lang="th-TH" sz="2400" b="1" u="none" strike="noStrike" dirty="0">
                          <a:solidFill>
                            <a:schemeClr val="bg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 </a:t>
                      </a:r>
                      <a:endParaRPr lang="th-TH" sz="2400" b="1" i="0" u="none" strike="noStrike" dirty="0">
                        <a:solidFill>
                          <a:schemeClr val="bg1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%∆ จากปี ที่ผ่านมา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  <a:p>
                      <a:pPr algn="l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 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ปี 2562</a:t>
                      </a:r>
                      <a:endParaRPr lang="th-TH" sz="2400" b="1" i="0" u="none" strike="noStrike" dirty="0">
                        <a:solidFill>
                          <a:srgbClr val="3333FF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8,514,090.70</a:t>
                      </a:r>
                      <a:endParaRPr lang="th-TH" sz="2400" b="1" i="0" u="none" strike="noStrike" dirty="0">
                        <a:solidFill>
                          <a:srgbClr val="FF0000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 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ปี 2563</a:t>
                      </a:r>
                      <a:endParaRPr lang="th-TH" sz="2400" b="1" i="0" u="none" strike="noStrike" dirty="0">
                        <a:solidFill>
                          <a:srgbClr val="3333FF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8,815,156.67</a:t>
                      </a:r>
                      <a:endParaRPr lang="th-TH" sz="2400" b="1" i="0" u="none" strike="noStrike" dirty="0">
                        <a:solidFill>
                          <a:schemeClr val="tx1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3.54</a:t>
                      </a:r>
                      <a:endParaRPr lang="th-TH" sz="2400" b="1" i="0" u="none" strike="noStrike" dirty="0">
                        <a:solidFill>
                          <a:schemeClr val="tx1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ปี 2564</a:t>
                      </a:r>
                      <a:endParaRPr lang="th-TH" sz="2400" b="1" i="0" u="none" strike="noStrike" dirty="0">
                        <a:solidFill>
                          <a:srgbClr val="3333FF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9,120,972.77</a:t>
                      </a:r>
                      <a:endParaRPr lang="th-TH" sz="2400" b="1" i="0" u="none" strike="noStrike" dirty="0">
                        <a:solidFill>
                          <a:schemeClr val="tx1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3.47</a:t>
                      </a:r>
                      <a:endParaRPr lang="th-TH" sz="2400" b="1" i="0" u="none" strike="noStrike" dirty="0">
                        <a:solidFill>
                          <a:schemeClr val="tx1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39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  <a:latin typeface="TH SarabunPSK" pitchFamily="34" charset="-34"/>
              </a:rPr>
              <a:t>ความสำคัญของการศึกษา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732716" y="1700807"/>
            <a:ext cx="7655708" cy="3096345"/>
          </a:xfrm>
        </p:spPr>
        <p:txBody>
          <a:bodyPr>
            <a:norm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การพยากรณ์ความต้องการสินค้าเกษตรที่สำคัญแม่นยำ จะช่วยในการวางแผนการผลิต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ซึ่งการพยากรณ์จะต้องมาจากแบบจำลองที่เหมาะสม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สินค้าเกษตรที่จะดำเนินการ ได้แก่</a:t>
            </a:r>
          </a:p>
          <a:p>
            <a:pPr marL="0" indent="0">
              <a:buNone/>
            </a:pP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      - สินค้าเกษตรที่อยู่ในโครงการประกันรายได้ ได้แก่ </a:t>
            </a:r>
            <a:b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</a:b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         ข้าว ข้าวโพดเลี้ยงสัตว์ มันสำปะหลัง ปาล์มน้ำมัน และยางพารา </a:t>
            </a:r>
          </a:p>
          <a:p>
            <a:pPr marL="0" indent="0">
              <a:buNone/>
            </a:pP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      - สินค้าเกษตรที่มีมูลค่าการส่งออกและการบริโภคในประเทศสูง ได้แก่     </a:t>
            </a:r>
            <a:b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</a:b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         สับปะรดโรงงาน มะพร้าว และไข่ไก่</a:t>
            </a:r>
          </a:p>
          <a:p>
            <a:pPr marL="0" indent="0">
              <a:buNone/>
            </a:pP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  <a:p>
            <a:pPr marL="34290" indent="0">
              <a:buNone/>
            </a:pP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857250" y="4382255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 dirty="0">
                <a:solidFill>
                  <a:schemeClr val="tx1"/>
                </a:solidFill>
                <a:cs typeface="TH SarabunPSK" pitchFamily="34" charset="-34"/>
              </a:rPr>
              <a:t>วัตถุประสงค์</a:t>
            </a:r>
          </a:p>
        </p:txBody>
      </p:sp>
      <p:sp>
        <p:nvSpPr>
          <p:cNvPr id="5" name="ตัวแทนเนื้อหา 2"/>
          <p:cNvSpPr txBox="1">
            <a:spLocks/>
          </p:cNvSpPr>
          <p:nvPr/>
        </p:nvSpPr>
        <p:spPr>
          <a:xfrm>
            <a:off x="732716" y="5517232"/>
            <a:ext cx="7655708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เพื่อจัดทำแบบจำลองที่เหมาะสมในการพยากรณ์ความต้องการสินค้าเกษตรที่สำคัญ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เพื่อพยากรณ์ปริมาณความต้องการสินค้าเกษตรในปี 2563 และ 2564</a:t>
            </a:r>
          </a:p>
          <a:p>
            <a:endParaRPr lang="th-TH" sz="2400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6853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>
          <a:xfrm>
            <a:off x="857251" y="2564904"/>
            <a:ext cx="7404653" cy="3531096"/>
          </a:xfrm>
        </p:spPr>
        <p:txBody>
          <a:bodyPr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มันสำปะหลัง</a:t>
            </a:r>
          </a:p>
        </p:txBody>
      </p:sp>
    </p:spTree>
    <p:extLst>
      <p:ext uri="{BB962C8B-B14F-4D97-AF65-F5344CB8AC3E}">
        <p14:creationId xmlns:p14="http://schemas.microsoft.com/office/powerpoint/2010/main" val="1034929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024338" y="1340768"/>
          <a:ext cx="6898042" cy="4575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4338" y="98943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ล้านตัน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55776" y="44046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ผลผลิตมันสำปะหลังโลก ปี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2552-2561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6232027"/>
            <a:ext cx="496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: 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and Agriculture Organization (FAO) [Last Update February 6, 2020]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02951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3264598" y="692696"/>
          <a:ext cx="5760640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94619" y="424770"/>
            <a:ext cx="5309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** 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ปริมาณการส่งออกมันเส้น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มันอัดเม็ดโลก ปี 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2553-2562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**</a:t>
            </a:r>
            <a:endParaRPr lang="th-TH" sz="2000" b="1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ตัน</a:t>
            </a:r>
            <a:endParaRPr lang="en-US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588538" y="3772199"/>
          <a:ext cx="4806280" cy="2887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0870" y="3449033"/>
            <a:ext cx="1035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ตัน</a:t>
            </a:r>
            <a:endParaRPr lang="en-US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68560" y="3172906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</a:t>
            </a:r>
            <a:r>
              <a:rPr lang="en-US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&lt;&lt; </a:t>
            </a:r>
            <a:r>
              <a:rPr lang="th-TH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ปริมาณการส่งออกแป้งในสำปะหลังโลก ปี </a:t>
            </a:r>
            <a:r>
              <a:rPr lang="en-US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2553-2562</a:t>
            </a:r>
            <a:r>
              <a:rPr lang="th-TH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&gt;&gt;</a:t>
            </a:r>
            <a:endParaRPr lang="th-TH" sz="2000" b="1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22505" y="6272741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: </a:t>
            </a:r>
            <a:r>
              <a:rPr lang="en-US" sz="1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Trade Map (Update, 11 Jun 20)</a:t>
            </a:r>
            <a:endParaRPr lang="th-TH" sz="1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3709" y="3633698"/>
            <a:ext cx="246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# 5.19 </a:t>
            </a:r>
            <a:r>
              <a:rPr lang="th-TH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ล้านตัน (</a:t>
            </a:r>
            <a:r>
              <a:rPr lang="en-US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81.95%) #</a:t>
            </a:r>
            <a:endParaRPr lang="th-TH" sz="1200" dirty="0">
              <a:solidFill>
                <a:srgbClr val="3333FF"/>
              </a:solidFill>
              <a:latin typeface="Britannic Bold" panose="020B0903060703020204" pitchFamily="34" charset="0"/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4818" y="5874085"/>
            <a:ext cx="246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* 2.60 </a:t>
            </a:r>
            <a:r>
              <a:rPr lang="th-TH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ล้านตัน (</a:t>
            </a:r>
            <a:r>
              <a:rPr lang="en-US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63.11%) *</a:t>
            </a:r>
            <a:endParaRPr lang="th-TH" sz="1200" dirty="0">
              <a:solidFill>
                <a:srgbClr val="3333FF"/>
              </a:solidFill>
              <a:latin typeface="Britannic Bold" panose="020B0903060703020204" pitchFamily="34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83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457200" y="332656"/>
            <a:ext cx="8229600" cy="9361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defRPr sz="2400" b="1" i="0" u="none" strike="noStrike" kern="1200" baseline="0">
                <a:solidFill>
                  <a:srgbClr val="000000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ปริมาณส่งออกมันเส้น และแป้งมันสำปะหลัง ปี 2550-2562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BA120BE-B885-4F73-8C6F-3D9AD0B1BCDB}"/>
              </a:ext>
            </a:extLst>
          </p:cNvPr>
          <p:cNvGraphicFramePr>
            <a:graphicFrameLocks/>
          </p:cNvGraphicFramePr>
          <p:nvPr/>
        </p:nvGraphicFramePr>
        <p:xfrm>
          <a:off x="411364" y="1700808"/>
          <a:ext cx="8121076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67348" y="6341258"/>
            <a:ext cx="257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กรมศุลกากร</a:t>
            </a:r>
          </a:p>
        </p:txBody>
      </p:sp>
    </p:spTree>
    <p:extLst>
      <p:ext uri="{BB962C8B-B14F-4D97-AF65-F5344CB8AC3E}">
        <p14:creationId xmlns:p14="http://schemas.microsoft.com/office/powerpoint/2010/main" val="2445732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1C4AC3-CAFF-4B68-91E4-19447A7C19EE}"/>
              </a:ext>
            </a:extLst>
          </p:cNvPr>
          <p:cNvSpPr/>
          <p:nvPr/>
        </p:nvSpPr>
        <p:spPr>
          <a:xfrm>
            <a:off x="3534792" y="1268760"/>
            <a:ext cx="2448272" cy="720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มันสำปะหลัง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AF0C7C-FC06-43D2-9B37-5F4F84EC37D8}"/>
              </a:ext>
            </a:extLst>
          </p:cNvPr>
          <p:cNvSpPr/>
          <p:nvPr/>
        </p:nvSpPr>
        <p:spPr>
          <a:xfrm>
            <a:off x="1295636" y="2420888"/>
            <a:ext cx="2232248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แป้งมันสำปะหลัง 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FD859-8737-4F90-B6B6-225A4D83C43F}"/>
              </a:ext>
            </a:extLst>
          </p:cNvPr>
          <p:cNvSpPr/>
          <p:nvPr/>
        </p:nvSpPr>
        <p:spPr>
          <a:xfrm>
            <a:off x="5983064" y="2420888"/>
            <a:ext cx="1901304" cy="72008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มันเส้น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1BD4E-BEB3-40AB-A0F1-5A0163E723EE}"/>
              </a:ext>
            </a:extLst>
          </p:cNvPr>
          <p:cNvSpPr/>
          <p:nvPr/>
        </p:nvSpPr>
        <p:spPr>
          <a:xfrm>
            <a:off x="7337260" y="1484784"/>
            <a:ext cx="1051164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</a:rPr>
              <a:t>เอทานอล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0E07F-CB3B-4F60-A974-A0D1B6A87EAD}"/>
              </a:ext>
            </a:extLst>
          </p:cNvPr>
          <p:cNvSpPr/>
          <p:nvPr/>
        </p:nvSpPr>
        <p:spPr>
          <a:xfrm>
            <a:off x="395536" y="3717032"/>
            <a:ext cx="1512168" cy="576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ใช้ในประเทศ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D6A7AC-45E7-4808-A5AE-20672EB3102E}"/>
              </a:ext>
            </a:extLst>
          </p:cNvPr>
          <p:cNvSpPr/>
          <p:nvPr/>
        </p:nvSpPr>
        <p:spPr>
          <a:xfrm>
            <a:off x="2915816" y="3717032"/>
            <a:ext cx="1224136" cy="5722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ส่งออก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122F16-B399-4462-B23D-797F877CB85C}"/>
              </a:ext>
            </a:extLst>
          </p:cNvPr>
          <p:cNvSpPr/>
          <p:nvPr/>
        </p:nvSpPr>
        <p:spPr>
          <a:xfrm>
            <a:off x="5164584" y="3717032"/>
            <a:ext cx="1512168" cy="576064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ใช้ในประเทศ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D65EE1-E445-49EE-9F07-25D07D976541}"/>
              </a:ext>
            </a:extLst>
          </p:cNvPr>
          <p:cNvSpPr/>
          <p:nvPr/>
        </p:nvSpPr>
        <p:spPr>
          <a:xfrm>
            <a:off x="7684864" y="3717032"/>
            <a:ext cx="1224136" cy="572244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ส่งออก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91D57B-A505-4FC1-B64E-B858EA6E7C6F}"/>
              </a:ext>
            </a:extLst>
          </p:cNvPr>
          <p:cNvCxnSpPr/>
          <p:nvPr/>
        </p:nvCxnSpPr>
        <p:spPr>
          <a:xfrm>
            <a:off x="4788024" y="1988840"/>
            <a:ext cx="0" cy="2743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A2E23-CDD0-4F61-B445-A469D1B694B8}"/>
              </a:ext>
            </a:extLst>
          </p:cNvPr>
          <p:cNvCxnSpPr/>
          <p:nvPr/>
        </p:nvCxnSpPr>
        <p:spPr>
          <a:xfrm>
            <a:off x="2483768" y="2263160"/>
            <a:ext cx="45365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F5C094-56D7-4A13-B0EB-5A3B14C32F1A}"/>
              </a:ext>
            </a:extLst>
          </p:cNvPr>
          <p:cNvCxnSpPr/>
          <p:nvPr/>
        </p:nvCxnSpPr>
        <p:spPr>
          <a:xfrm>
            <a:off x="2483768" y="2276872"/>
            <a:ext cx="0" cy="9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414383-6F70-47DF-944D-567B62E81E02}"/>
              </a:ext>
            </a:extLst>
          </p:cNvPr>
          <p:cNvCxnSpPr/>
          <p:nvPr/>
        </p:nvCxnSpPr>
        <p:spPr>
          <a:xfrm>
            <a:off x="7020272" y="2257440"/>
            <a:ext cx="0" cy="9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822171-BF48-4F79-8E9F-23BFD9BB381F}"/>
              </a:ext>
            </a:extLst>
          </p:cNvPr>
          <p:cNvCxnSpPr/>
          <p:nvPr/>
        </p:nvCxnSpPr>
        <p:spPr>
          <a:xfrm>
            <a:off x="6028144" y="1700808"/>
            <a:ext cx="12801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00081D-F66F-47D6-AD39-31EF60AC9B71}"/>
              </a:ext>
            </a:extLst>
          </p:cNvPr>
          <p:cNvCxnSpPr/>
          <p:nvPr/>
        </p:nvCxnSpPr>
        <p:spPr>
          <a:xfrm>
            <a:off x="2411760" y="3154680"/>
            <a:ext cx="0" cy="27432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177C4B-C662-41ED-9B35-35EF5758C1C0}"/>
              </a:ext>
            </a:extLst>
          </p:cNvPr>
          <p:cNvCxnSpPr/>
          <p:nvPr/>
        </p:nvCxnSpPr>
        <p:spPr>
          <a:xfrm>
            <a:off x="7020272" y="3154680"/>
            <a:ext cx="0" cy="27432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23FBB8-C9A9-4B23-B6C5-447CA55FC273}"/>
              </a:ext>
            </a:extLst>
          </p:cNvPr>
          <p:cNvCxnSpPr/>
          <p:nvPr/>
        </p:nvCxnSpPr>
        <p:spPr>
          <a:xfrm>
            <a:off x="886272" y="3429000"/>
            <a:ext cx="270662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BEA015-BD34-42E4-9A1A-1004FBF535A9}"/>
              </a:ext>
            </a:extLst>
          </p:cNvPr>
          <p:cNvCxnSpPr/>
          <p:nvPr/>
        </p:nvCxnSpPr>
        <p:spPr>
          <a:xfrm>
            <a:off x="5666960" y="3429000"/>
            <a:ext cx="270662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2D3B9C-2715-409B-AEE8-E17C21F47C74}"/>
              </a:ext>
            </a:extLst>
          </p:cNvPr>
          <p:cNvCxnSpPr/>
          <p:nvPr/>
        </p:nvCxnSpPr>
        <p:spPr>
          <a:xfrm>
            <a:off x="886272" y="3429000"/>
            <a:ext cx="0" cy="27432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487CCEF-2D49-46FF-874C-F416E0F24A3C}"/>
              </a:ext>
            </a:extLst>
          </p:cNvPr>
          <p:cNvCxnSpPr/>
          <p:nvPr/>
        </p:nvCxnSpPr>
        <p:spPr>
          <a:xfrm>
            <a:off x="3592896" y="3429000"/>
            <a:ext cx="0" cy="27432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87CC45-3545-48B2-8C24-EB072AA14CEB}"/>
              </a:ext>
            </a:extLst>
          </p:cNvPr>
          <p:cNvCxnSpPr/>
          <p:nvPr/>
        </p:nvCxnSpPr>
        <p:spPr>
          <a:xfrm>
            <a:off x="5666960" y="3429000"/>
            <a:ext cx="0" cy="27432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C68471-C267-4929-817E-5D3A3EC108DC}"/>
              </a:ext>
            </a:extLst>
          </p:cNvPr>
          <p:cNvCxnSpPr/>
          <p:nvPr/>
        </p:nvCxnSpPr>
        <p:spPr>
          <a:xfrm>
            <a:off x="8373584" y="3429000"/>
            <a:ext cx="0" cy="27432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E6A52E8-9E95-40B6-8E4C-B9B91F239BF9}"/>
              </a:ext>
            </a:extLst>
          </p:cNvPr>
          <p:cNvSpPr txBox="1"/>
          <p:nvPr/>
        </p:nvSpPr>
        <p:spPr>
          <a:xfrm>
            <a:off x="4286925" y="908720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100</a:t>
            </a:r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.00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BD1065-5104-4BB3-BAFC-CADB96771FA6}"/>
              </a:ext>
            </a:extLst>
          </p:cNvPr>
          <p:cNvSpPr txBox="1"/>
          <p:nvPr/>
        </p:nvSpPr>
        <p:spPr>
          <a:xfrm>
            <a:off x="6234098" y="1400230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9.00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C54CE1-1EDC-48D9-BA7D-9DE13F077C09}"/>
              </a:ext>
            </a:extLst>
          </p:cNvPr>
          <p:cNvSpPr txBox="1"/>
          <p:nvPr/>
        </p:nvSpPr>
        <p:spPr>
          <a:xfrm>
            <a:off x="1673257" y="2109459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67.00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F91B2A-89A6-49DF-AF0E-E0D7808D36DD}"/>
              </a:ext>
            </a:extLst>
          </p:cNvPr>
          <p:cNvSpPr txBox="1"/>
          <p:nvPr/>
        </p:nvSpPr>
        <p:spPr>
          <a:xfrm>
            <a:off x="7123532" y="2135613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24.00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2A1DF3-575C-4CC5-B05F-C8AEE2D0C3DF}"/>
              </a:ext>
            </a:extLst>
          </p:cNvPr>
          <p:cNvSpPr txBox="1"/>
          <p:nvPr/>
        </p:nvSpPr>
        <p:spPr>
          <a:xfrm>
            <a:off x="252145" y="3107041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19.43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3E815A-C23A-4367-9A92-2F5512DF33F7}"/>
              </a:ext>
            </a:extLst>
          </p:cNvPr>
          <p:cNvSpPr txBox="1"/>
          <p:nvPr/>
        </p:nvSpPr>
        <p:spPr>
          <a:xfrm>
            <a:off x="3651622" y="317001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47.57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3BB2D8-DAEC-4762-92AF-4C5E04E9DA5F}"/>
              </a:ext>
            </a:extLst>
          </p:cNvPr>
          <p:cNvSpPr txBox="1"/>
          <p:nvPr/>
        </p:nvSpPr>
        <p:spPr>
          <a:xfrm>
            <a:off x="5045687" y="31174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7.92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0B55F8-FF01-4BBA-A5E9-1AD6657DD28D}"/>
              </a:ext>
            </a:extLst>
          </p:cNvPr>
          <p:cNvSpPr txBox="1"/>
          <p:nvPr/>
        </p:nvSpPr>
        <p:spPr>
          <a:xfrm>
            <a:off x="8028384" y="3050642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16.08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739A52EB-7703-4BC2-B208-4E509A1B7C28}"/>
              </a:ext>
            </a:extLst>
          </p:cNvPr>
          <p:cNvSpPr txBox="1">
            <a:spLocks/>
          </p:cNvSpPr>
          <p:nvPr/>
        </p:nvSpPr>
        <p:spPr>
          <a:xfrm>
            <a:off x="317884" y="4581128"/>
            <a:ext cx="5478252" cy="695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TH SarabunPSK" pitchFamily="34" charset="-34"/>
              </a:defRPr>
            </a:lvl1pPr>
          </a:lstStyle>
          <a:p>
            <a:r>
              <a:rPr lang="th-TH" sz="3200" b="1" u="sng" dirty="0">
                <a:solidFill>
                  <a:srgbClr val="0070C0"/>
                </a:solidFill>
              </a:rPr>
              <a:t>ขอบเขตการศึกษาและตัวแปรที่ใช้</a:t>
            </a:r>
            <a:endParaRPr lang="en-US" sz="32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64E5325-6F31-476C-AF26-226832319DCB}"/>
              </a:ext>
            </a:extLst>
          </p:cNvPr>
          <p:cNvGraphicFramePr>
            <a:graphicFrameLocks noGrp="1"/>
          </p:cNvGraphicFramePr>
          <p:nvPr/>
        </p:nvGraphicFramePr>
        <p:xfrm>
          <a:off x="306740" y="5214580"/>
          <a:ext cx="5108599" cy="13716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245463">
                  <a:extLst>
                    <a:ext uri="{9D8B030D-6E8A-4147-A177-3AD203B41FA5}">
                      <a16:colId xmlns:a16="http://schemas.microsoft.com/office/drawing/2014/main" val="545788409"/>
                    </a:ext>
                  </a:extLst>
                </a:gridCol>
                <a:gridCol w="1863136">
                  <a:extLst>
                    <a:ext uri="{9D8B030D-6E8A-4147-A177-3AD203B41FA5}">
                      <a16:colId xmlns:a16="http://schemas.microsoft.com/office/drawing/2014/main" val="3941442640"/>
                    </a:ext>
                  </a:extLst>
                </a:gridCol>
              </a:tblGrid>
              <a:tr h="41950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ปริมาณส่งออกมันเส้นไทย 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กรมศุลกากร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ปริมาณส่งออกแป้งมันไทย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กรมศุลกากร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005720"/>
                  </a:ext>
                </a:extLst>
              </a:tr>
            </a:tbl>
          </a:graphicData>
        </a:graphic>
      </p:graphicFrame>
      <p:sp>
        <p:nvSpPr>
          <p:cNvPr id="45" name="ตัวแทนเนื้อหา 2">
            <a:extLst>
              <a:ext uri="{FF2B5EF4-FFF2-40B4-BE49-F238E27FC236}">
                <a16:creationId xmlns:a16="http://schemas.microsoft.com/office/drawing/2014/main" id="{A9CD441B-6824-499D-96A2-BF8802E71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3383" y="5783406"/>
            <a:ext cx="3627754" cy="753214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th-TH" sz="2400" dirty="0">
                <a:solidFill>
                  <a:srgbClr val="3333FF"/>
                </a:solidFill>
                <a:latin typeface="TH SarabunPSK" pitchFamily="34" charset="-34"/>
              </a:rPr>
              <a:t>โดยใช้ข้อมูลเป็น</a:t>
            </a:r>
            <a:r>
              <a:rPr lang="th-TH" sz="2400" dirty="0">
                <a:solidFill>
                  <a:srgbClr val="FF0000"/>
                </a:solidFill>
                <a:latin typeface="TH SarabunPSK" pitchFamily="34" charset="-34"/>
              </a:rPr>
              <a:t>รายเดือน </a:t>
            </a:r>
            <a:br>
              <a:rPr lang="th-TH" sz="2400" dirty="0">
                <a:solidFill>
                  <a:srgbClr val="3333FF"/>
                </a:solidFill>
                <a:latin typeface="TH SarabunPSK" pitchFamily="34" charset="-34"/>
              </a:rPr>
            </a:br>
            <a:r>
              <a:rPr lang="th-TH" sz="2400" dirty="0">
                <a:solidFill>
                  <a:srgbClr val="3333FF"/>
                </a:solidFill>
                <a:latin typeface="TH SarabunPSK" pitchFamily="34" charset="-34"/>
              </a:rPr>
              <a:t>ตั้งแต่ ปี 2550 – 2562 (156 ค่าสังเกต)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739A52EB-7703-4BC2-B208-4E509A1B7C28}"/>
              </a:ext>
            </a:extLst>
          </p:cNvPr>
          <p:cNvSpPr txBox="1">
            <a:spLocks/>
          </p:cNvSpPr>
          <p:nvPr/>
        </p:nvSpPr>
        <p:spPr>
          <a:xfrm>
            <a:off x="274387" y="246937"/>
            <a:ext cx="5881789" cy="985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TH SarabunPSK" pitchFamily="34" charset="-34"/>
              </a:defRPr>
            </a:lvl1pPr>
          </a:lstStyle>
          <a:p>
            <a:r>
              <a:rPr lang="th-TH" sz="3600" b="1" u="sng" dirty="0">
                <a:solidFill>
                  <a:srgbClr val="00B050"/>
                </a:solidFill>
              </a:rPr>
              <a:t>โครงสร้างตลาดมันสำปะหลัง</a:t>
            </a:r>
            <a:endParaRPr lang="en-US" sz="3600" b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16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0E6B2F-A9F4-4168-AEC9-07CEDA93E5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7544" y="1580051"/>
          <a:ext cx="8229600" cy="437007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3686861">
                  <a:extLst>
                    <a:ext uri="{9D8B030D-6E8A-4147-A177-3AD203B41FA5}">
                      <a16:colId xmlns:a16="http://schemas.microsoft.com/office/drawing/2014/main" val="3755479624"/>
                    </a:ext>
                  </a:extLst>
                </a:gridCol>
                <a:gridCol w="1196584">
                  <a:extLst>
                    <a:ext uri="{9D8B030D-6E8A-4147-A177-3AD203B41FA5}">
                      <a16:colId xmlns:a16="http://schemas.microsoft.com/office/drawing/2014/main" val="1335040882"/>
                    </a:ext>
                  </a:extLst>
                </a:gridCol>
                <a:gridCol w="1196584">
                  <a:extLst>
                    <a:ext uri="{9D8B030D-6E8A-4147-A177-3AD203B41FA5}">
                      <a16:colId xmlns:a16="http://schemas.microsoft.com/office/drawing/2014/main" val="745932390"/>
                    </a:ext>
                  </a:extLst>
                </a:gridCol>
                <a:gridCol w="1104412">
                  <a:extLst>
                    <a:ext uri="{9D8B030D-6E8A-4147-A177-3AD203B41FA5}">
                      <a16:colId xmlns:a16="http://schemas.microsoft.com/office/drawing/2014/main" val="3258896171"/>
                    </a:ext>
                  </a:extLst>
                </a:gridCol>
                <a:gridCol w="1045159">
                  <a:extLst>
                    <a:ext uri="{9D8B030D-6E8A-4147-A177-3AD203B41FA5}">
                      <a16:colId xmlns:a16="http://schemas.microsoft.com/office/drawing/2014/main" val="1569703319"/>
                    </a:ext>
                  </a:extLst>
                </a:gridCol>
              </a:tblGrid>
              <a:tr h="187960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แบบจำลอง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In-sample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Ex-post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728158"/>
                  </a:ext>
                </a:extLst>
              </a:tr>
              <a:tr h="1479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2550M01-2560M12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2561M01-2562M12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12912"/>
                  </a:ext>
                </a:extLst>
              </a:tr>
              <a:tr h="45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073272"/>
                  </a:ext>
                </a:extLst>
              </a:tr>
              <a:tr h="56515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ปริมาณส่งออกแป้งมันสำปะหลัง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38859"/>
                  </a:ext>
                </a:extLst>
              </a:tr>
              <a:tr h="74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Holt-Winters (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Mul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</a:t>
                      </a:r>
                      <a:r>
                        <a:rPr lang="th-TH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.84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β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=0.00, 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γ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</a:t>
                      </a:r>
                      <a:r>
                        <a:rPr lang="th-TH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00</a:t>
                      </a:r>
                      <a:endParaRPr lang="en-US" sz="2400" b="0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29747.98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15.64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18401.49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6.47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675549"/>
                  </a:ext>
                </a:extLst>
              </a:tr>
              <a:tr h="40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ARIMA(1,0,0)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30341.71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13.80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31185.81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9.95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05169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 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361896.08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15.58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43288.15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12.70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7751577"/>
                  </a:ext>
                </a:extLst>
              </a:tr>
              <a:tr h="67945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ปริมาณส่งออกมันเส้น</a:t>
                      </a:r>
                      <a:endParaRPr lang="en-US" sz="28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775395"/>
                  </a:ext>
                </a:extLst>
              </a:tr>
              <a:tr h="1200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Holt-Winters (Add)</a:t>
                      </a: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</a:t>
                      </a:r>
                      <a:r>
                        <a:rPr lang="th-TH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.34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β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=0.00, 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γ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</a:t>
                      </a:r>
                      <a:r>
                        <a:rPr lang="th-TH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00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138649.70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111.09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65549.36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59.04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3974"/>
                  </a:ext>
                </a:extLst>
              </a:tr>
              <a:tr h="51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ARIMA(1,0,1)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138502.80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48.60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121749.70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113.12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3728636"/>
                  </a:ext>
                </a:extLst>
              </a:tr>
              <a:tr h="381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 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198504.70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40.86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123177.60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31.14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15529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E082E9-0568-46C1-8BCE-7180C765AF83}"/>
              </a:ext>
            </a:extLst>
          </p:cNvPr>
          <p:cNvSpPr txBox="1"/>
          <p:nvPr/>
        </p:nvSpPr>
        <p:spPr>
          <a:xfrm>
            <a:off x="432048" y="1033572"/>
            <a:ext cx="586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- </a:t>
            </a:r>
            <a:r>
              <a:rPr lang="th-TH" sz="2800" b="1" dirty="0">
                <a:cs typeface="TH SarabunPSK" pitchFamily="34" charset="-34"/>
              </a:rPr>
              <a:t>เปรียบเทียบความแม่นยำของแบบจำลองแต่ละวิธี</a:t>
            </a:r>
            <a:r>
              <a:rPr lang="en-US" sz="2800" b="1" dirty="0"/>
              <a:t> -</a:t>
            </a:r>
            <a:endParaRPr lang="en-US" dirty="0"/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323528" y="260649"/>
            <a:ext cx="8568952" cy="7729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>
                <a:solidFill>
                  <a:schemeClr val="tx1"/>
                </a:solidFill>
                <a:cs typeface="TH SarabunPSK" pitchFamily="34" charset="-34"/>
              </a:rPr>
              <a:t>ผลการศึกษา - มันสำปะหลัง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2B8E8F-1340-4D1F-BB8A-A02F5C739A7B}"/>
              </a:ext>
            </a:extLst>
          </p:cNvPr>
          <p:cNvSpPr/>
          <p:nvPr/>
        </p:nvSpPr>
        <p:spPr>
          <a:xfrm>
            <a:off x="6588224" y="3140968"/>
            <a:ext cx="2088232" cy="360040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D52FAF-1A1D-4B54-844F-65A211EBEF32}"/>
              </a:ext>
            </a:extLst>
          </p:cNvPr>
          <p:cNvSpPr/>
          <p:nvPr/>
        </p:nvSpPr>
        <p:spPr>
          <a:xfrm>
            <a:off x="6588224" y="4797152"/>
            <a:ext cx="2088232" cy="360040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ตัวแทนเนื้อหา 2">
            <a:extLst>
              <a:ext uri="{FF2B5EF4-FFF2-40B4-BE49-F238E27FC236}">
                <a16:creationId xmlns:a16="http://schemas.microsoft.com/office/drawing/2014/main" id="{74E052DF-F296-4367-B2C3-1772CBE24ED4}"/>
              </a:ext>
            </a:extLst>
          </p:cNvPr>
          <p:cNvSpPr txBox="1">
            <a:spLocks/>
          </p:cNvSpPr>
          <p:nvPr/>
        </p:nvSpPr>
        <p:spPr>
          <a:xfrm>
            <a:off x="339924" y="5982861"/>
            <a:ext cx="8357220" cy="87513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หมายเหตุ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แบบจำลอง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VAR</a:t>
            </a:r>
            <a:endParaRPr kumimoji="0" lang="th-TH" sz="16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th-TH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กำหนดตัวแปรภายใน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ได้แก่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ราคาส่งออกมันเส้น </a:t>
            </a:r>
            <a:r>
              <a:rPr lang="en-US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FOB, </a:t>
            </a: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ราคาส่งออกแป้งมันสำปะหลัง </a:t>
            </a:r>
            <a:r>
              <a:rPr lang="en-US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FOB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88859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7AEB27-F4A8-4559-A4EE-B3A6DDBCB826}"/>
              </a:ext>
            </a:extLst>
          </p:cNvPr>
          <p:cNvSpPr txBox="1"/>
          <p:nvPr/>
        </p:nvSpPr>
        <p:spPr>
          <a:xfrm>
            <a:off x="72670" y="332656"/>
            <a:ext cx="932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การพยากรณ์ปริมาณการส่งออก</a:t>
            </a:r>
            <a:r>
              <a:rPr lang="th-TH" sz="32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แป้งมัน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จากแบบจำลองที่แม่นยำที่สุด </a:t>
            </a:r>
            <a:r>
              <a:rPr lang="en-US" b="1" dirty="0">
                <a:solidFill>
                  <a:srgbClr val="3333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“Holt-winters (Multiplicative)”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18786F-2A05-4501-8494-4C3FA9B12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" t="1755" r="1962" b="5264"/>
          <a:stretch/>
        </p:blipFill>
        <p:spPr>
          <a:xfrm>
            <a:off x="261178" y="1016732"/>
            <a:ext cx="8621643" cy="4824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AE060-9654-4D70-AED8-4279C7EFE26F}"/>
              </a:ext>
            </a:extLst>
          </p:cNvPr>
          <p:cNvSpPr txBox="1"/>
          <p:nvPr/>
        </p:nvSpPr>
        <p:spPr>
          <a:xfrm>
            <a:off x="390170" y="6125234"/>
            <a:ext cx="7566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3333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พยากรณ์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ปี 2563 </a:t>
            </a:r>
            <a:r>
              <a:rPr lang="en-US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= </a:t>
            </a:r>
            <a:r>
              <a:rPr lang="en-US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2,595,131 </a:t>
            </a:r>
            <a:r>
              <a:rPr lang="th-TH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ตัน </a:t>
            </a:r>
            <a:r>
              <a:rPr lang="en-US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     </a:t>
            </a:r>
            <a:r>
              <a:rPr lang="th-TH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ปี 2564 </a:t>
            </a:r>
            <a:r>
              <a:rPr lang="en-US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= 2,739,755 </a:t>
            </a:r>
            <a:r>
              <a:rPr lang="th-TH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ตัน</a:t>
            </a:r>
            <a:endParaRPr lang="en-US" sz="2400" dirty="0">
              <a:latin typeface="AngsanaUPC" panose="02020603050405020304" pitchFamily="18" charset="-34"/>
              <a:ea typeface="Calibri"/>
              <a:cs typeface="AngsanaUPC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5425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7AEB27-F4A8-4559-A4EE-B3A6DDBCB826}"/>
              </a:ext>
            </a:extLst>
          </p:cNvPr>
          <p:cNvSpPr txBox="1"/>
          <p:nvPr/>
        </p:nvSpPr>
        <p:spPr>
          <a:xfrm>
            <a:off x="323528" y="332656"/>
            <a:ext cx="8824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การพยากรณ์ปริมาณการส่งออก</a:t>
            </a:r>
            <a:r>
              <a:rPr lang="th-TH" sz="32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มันเส้น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จากแบบจำลองที่แม่นยำที่สุด </a:t>
            </a:r>
            <a:r>
              <a:rPr lang="en-US" b="1" dirty="0">
                <a:solidFill>
                  <a:srgbClr val="3333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“Holt-winters (Additive)”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8023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90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4283968" y="3570452"/>
          <a:ext cx="4680520" cy="300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67992" y="391853"/>
          <a:ext cx="4824536" cy="2808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7620" y="710998"/>
            <a:ext cx="286900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u="sng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ปริมาณส่งออกมันเส้น </a:t>
            </a:r>
            <a:endParaRPr lang="en-US" u="sng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ปี </a:t>
            </a:r>
            <a:r>
              <a:rPr lang="en-US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2563 = 2.28 </a:t>
            </a: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ล้านตัน</a:t>
            </a:r>
          </a:p>
          <a:p>
            <a:r>
              <a:rPr lang="th-TH" sz="2000" dirty="0">
                <a:latin typeface="Bahnschrift" panose="020B0502040204020203" pitchFamily="34" charset="0"/>
                <a:cs typeface="AngsanaUPC" panose="02020603050405020304" pitchFamily="18" charset="-34"/>
              </a:rPr>
              <a:t>      </a:t>
            </a:r>
            <a:r>
              <a:rPr lang="en-US" sz="2400" dirty="0">
                <a:solidFill>
                  <a:srgbClr val="C00000"/>
                </a:solidFill>
                <a:latin typeface="Bahnschrift" panose="020B0502040204020203" pitchFamily="34" charset="0"/>
                <a:cs typeface="AngsanaUPC" panose="02020603050405020304" pitchFamily="18" charset="-34"/>
              </a:rPr>
              <a:t>5.22%</a:t>
            </a:r>
            <a:r>
              <a:rPr lang="en-US" sz="2000" dirty="0">
                <a:solidFill>
                  <a:srgbClr val="002060"/>
                </a:solidFill>
                <a:latin typeface="Bahnschrift" panose="020B0502040204020203" pitchFamily="34" charset="0"/>
                <a:cs typeface="AngsanaUPC" panose="02020603050405020304" pitchFamily="18" charset="-34"/>
              </a:rPr>
              <a:t> </a:t>
            </a:r>
            <a:r>
              <a:rPr lang="th-TH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จากปี </a:t>
            </a:r>
            <a:r>
              <a:rPr lang="en-US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2562</a:t>
            </a:r>
          </a:p>
          <a:p>
            <a:endParaRPr lang="en-US" sz="1600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ปี </a:t>
            </a:r>
            <a:r>
              <a:rPr lang="en-US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2564 = 2.45 </a:t>
            </a: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ล้านตัน</a:t>
            </a:r>
            <a:endParaRPr lang="en-US" sz="20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    </a:t>
            </a:r>
            <a:r>
              <a:rPr lang="en-US" sz="2400" dirty="0">
                <a:solidFill>
                  <a:srgbClr val="FF9966"/>
                </a:solidFill>
                <a:latin typeface="Bahnschrift" panose="020B0502040204020203" pitchFamily="34" charset="0"/>
              </a:rPr>
              <a:t>1.99%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th-TH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จากปี </a:t>
            </a:r>
            <a:r>
              <a:rPr lang="en-US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2562</a:t>
            </a:r>
            <a:endParaRPr lang="th-TH" sz="1800" dirty="0">
              <a:latin typeface="Bahnschrift" panose="020B0502040204020203" pitchFamily="34" charset="0"/>
            </a:endParaRPr>
          </a:p>
        </p:txBody>
      </p:sp>
      <p:sp>
        <p:nvSpPr>
          <p:cNvPr id="10" name="Isosceles Triangle 9"/>
          <p:cNvSpPr/>
          <p:nvPr/>
        </p:nvSpPr>
        <p:spPr>
          <a:xfrm rot="10800000">
            <a:off x="5807448" y="1628801"/>
            <a:ext cx="348728" cy="288032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Isosceles Triangle 11"/>
          <p:cNvSpPr/>
          <p:nvPr/>
        </p:nvSpPr>
        <p:spPr>
          <a:xfrm>
            <a:off x="5868144" y="2636912"/>
            <a:ext cx="347472" cy="292608"/>
          </a:xfrm>
          <a:prstGeom prst="triangl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/>
          <p:cNvSpPr txBox="1"/>
          <p:nvPr/>
        </p:nvSpPr>
        <p:spPr>
          <a:xfrm>
            <a:off x="614090" y="3498101"/>
            <a:ext cx="365370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u="sng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ปริมาณส่งออกแป้งมันสำปะหลัง</a:t>
            </a:r>
            <a:endParaRPr lang="en-US" u="sng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ปี </a:t>
            </a:r>
            <a:r>
              <a:rPr lang="en-US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2563 = 2.60 </a:t>
            </a: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ล้านตัน</a:t>
            </a:r>
          </a:p>
          <a:p>
            <a:r>
              <a:rPr lang="th-TH" sz="2000" dirty="0">
                <a:latin typeface="Bahnschrift" panose="020B0502040204020203" pitchFamily="34" charset="0"/>
                <a:cs typeface="AngsanaUPC" panose="02020603050405020304" pitchFamily="18" charset="-34"/>
              </a:rPr>
              <a:t>      </a:t>
            </a:r>
            <a:r>
              <a:rPr lang="en-US" sz="2400" dirty="0">
                <a:solidFill>
                  <a:srgbClr val="FF7C80"/>
                </a:solidFill>
                <a:latin typeface="Bahnschrift" panose="020B0502040204020203" pitchFamily="34" charset="0"/>
                <a:cs typeface="AngsanaUPC" panose="02020603050405020304" pitchFamily="18" charset="-34"/>
              </a:rPr>
              <a:t>8.43%</a:t>
            </a:r>
            <a:r>
              <a:rPr lang="en-US" sz="2000" dirty="0">
                <a:solidFill>
                  <a:srgbClr val="002060"/>
                </a:solidFill>
                <a:latin typeface="Bahnschrift" panose="020B0502040204020203" pitchFamily="34" charset="0"/>
                <a:cs typeface="AngsanaUPC" panose="02020603050405020304" pitchFamily="18" charset="-34"/>
              </a:rPr>
              <a:t> </a:t>
            </a:r>
            <a:r>
              <a:rPr lang="th-TH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จากปี </a:t>
            </a:r>
            <a:r>
              <a:rPr lang="en-US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2562</a:t>
            </a:r>
          </a:p>
          <a:p>
            <a:endParaRPr lang="en-US" sz="1600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ปี </a:t>
            </a:r>
            <a:r>
              <a:rPr lang="en-US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2564 = 2.74 </a:t>
            </a: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ล้านตัน</a:t>
            </a:r>
            <a:endParaRPr lang="en-US" sz="20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    </a:t>
            </a:r>
            <a:r>
              <a:rPr lang="en-US" sz="2400" dirty="0">
                <a:solidFill>
                  <a:srgbClr val="00B050"/>
                </a:solidFill>
                <a:latin typeface="Bahnschrift" panose="020B0502040204020203" pitchFamily="34" charset="0"/>
              </a:rPr>
              <a:t>3.38%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th-TH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จากปี </a:t>
            </a:r>
            <a:r>
              <a:rPr lang="en-US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2562</a:t>
            </a:r>
            <a:endParaRPr lang="th-TH" sz="1800" dirty="0">
              <a:latin typeface="Bahnschrift" panose="020B0502040204020203" pitchFamily="34" charset="0"/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472228" y="4394685"/>
            <a:ext cx="348728" cy="288032"/>
          </a:xfrm>
          <a:prstGeom prst="triangle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Isosceles Triangle 15"/>
          <p:cNvSpPr/>
          <p:nvPr/>
        </p:nvSpPr>
        <p:spPr>
          <a:xfrm rot="10800000">
            <a:off x="488400" y="5432107"/>
            <a:ext cx="348728" cy="288032"/>
          </a:xfrm>
          <a:prstGeom prst="triangle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D2E134-EB0A-40E0-821D-E0156C7B3483}"/>
              </a:ext>
            </a:extLst>
          </p:cNvPr>
          <p:cNvSpPr txBox="1"/>
          <p:nvPr/>
        </p:nvSpPr>
        <p:spPr>
          <a:xfrm>
            <a:off x="367992" y="6020979"/>
            <a:ext cx="5477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u="sng" dirty="0">
                <a:solidFill>
                  <a:srgbClr val="0033CC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ข้อเสนอแนะ</a:t>
            </a:r>
            <a:r>
              <a:rPr lang="th-TH" sz="2200" dirty="0">
                <a:solidFill>
                  <a:srgbClr val="0033CC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200" dirty="0">
                <a:latin typeface="AngsanaUPC" panose="02020603050405020304" pitchFamily="18" charset="-34"/>
                <a:cs typeface="AngsanaUPC" panose="02020603050405020304" pitchFamily="18" charset="-34"/>
              </a:rPr>
              <a:t>ส่งเสริมให้เกษตรกรปลูกมันสำปะหลังเพิ่มขึ้น</a:t>
            </a:r>
          </a:p>
          <a:p>
            <a:r>
              <a:rPr lang="th-TH" sz="2200" dirty="0">
                <a:latin typeface="AngsanaUPC" panose="02020603050405020304" pitchFamily="18" charset="-34"/>
                <a:cs typeface="AngsanaUPC" panose="02020603050405020304" pitchFamily="18" charset="-34"/>
              </a:rPr>
              <a:t>                       ศึกษาวิจัย แนวทางการลดต้นทุนในการเพาะปลูก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635896" y="4425786"/>
            <a:ext cx="460294" cy="57606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0299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1433B2D-81E6-4D2F-A629-68296F395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th-TH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ปาล์มน้ำมัน 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5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0" y="1898404"/>
            <a:ext cx="7404653" cy="4038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</a:rPr>
              <a:t>การทดสอบ </a:t>
            </a:r>
            <a:r>
              <a:rPr lang="en-US" sz="2400" b="1" dirty="0">
                <a:solidFill>
                  <a:schemeClr val="tx1"/>
                </a:solidFill>
                <a:latin typeface="TH SarabunPSK" pitchFamily="34" charset="-34"/>
              </a:rPr>
              <a:t>Unit root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ใช้วิธี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Augmented Dickey Fuller test (ADF) 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หากข้อมูลอนุกรมเวลามี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Unit root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จะทำให้ไม่มีคุณสมบัติ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Stationary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ซึ่งจะอาจทำให้เกิดปัญหาความสัมพันธ์ที่ไม่จริง (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Spurious regression)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คุณสมบัติ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Stationary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ของข้อมูล หมายถึง ข้อมูลมีค่าเฉลี่ยคงที่ มีความแปรปรวนคงที่ และค่าความแปรปรวนร่วมคงที่ ไม่แปรเปลี่ยนไปตามกาลเวลา </a:t>
            </a:r>
            <a:endParaRPr lang="en-US" sz="2400" dirty="0">
              <a:solidFill>
                <a:schemeClr val="tx1"/>
              </a:solidFill>
              <a:latin typeface="TH SarabunPSK" pitchFamily="34" charset="-34"/>
            </a:endParaRP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หากข้อมูลอนุกรมเวลา (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Level)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มีคุณสมบัติ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 Stationary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จะเรียกว่า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I(0)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หากทำผลต่างลำดับที่ 1 แล้วจึงมีคุณสมบัติ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 Stationary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จะเรียกว่า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I(1)</a:t>
            </a: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  <a:p>
            <a:pPr marL="34290" indent="0">
              <a:buNone/>
            </a:pP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7527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9852BD-A210-4089-9E4B-9734F6016F91}"/>
              </a:ext>
            </a:extLst>
          </p:cNvPr>
          <p:cNvSpPr/>
          <p:nvPr/>
        </p:nvSpPr>
        <p:spPr>
          <a:xfrm>
            <a:off x="533571" y="1475965"/>
            <a:ext cx="8041300" cy="4292600"/>
          </a:xfrm>
          <a:prstGeom prst="roundRect">
            <a:avLst/>
          </a:prstGeom>
          <a:solidFill>
            <a:srgbClr val="E6FFFE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45259-E1A7-40DF-98A9-45C08DE1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2" y="873655"/>
            <a:ext cx="4139403" cy="785312"/>
          </a:xfrm>
        </p:spPr>
        <p:txBody>
          <a:bodyPr>
            <a:noAutofit/>
          </a:bodyPr>
          <a:lstStyle/>
          <a:p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</a:rPr>
              <a:t>โครงสร้างตลาดปาล์มน้ำมัน</a:t>
            </a:r>
            <a:endParaRPr lang="en-US" b="1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pic>
        <p:nvPicPr>
          <p:cNvPr id="2054" name="Picture 6" descr="38,295 Factory images | Free Download">
            <a:extLst>
              <a:ext uri="{FF2B5EF4-FFF2-40B4-BE49-F238E27FC236}">
                <a16:creationId xmlns:a16="http://schemas.microsoft.com/office/drawing/2014/main" id="{9088E189-D537-41AA-9280-A3D37C06B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126" b="91315" l="37700" r="632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05" t="44977" r="33547" b="3536"/>
          <a:stretch/>
        </p:blipFill>
        <p:spPr bwMode="auto">
          <a:xfrm>
            <a:off x="2212118" y="3177178"/>
            <a:ext cx="707521" cy="79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5380E8-2DA7-494A-8992-18F171685DEF}"/>
              </a:ext>
            </a:extLst>
          </p:cNvPr>
          <p:cNvGrpSpPr/>
          <p:nvPr/>
        </p:nvGrpSpPr>
        <p:grpSpPr>
          <a:xfrm>
            <a:off x="713233" y="2957897"/>
            <a:ext cx="782948" cy="778668"/>
            <a:chOff x="1251595" y="4400550"/>
            <a:chExt cx="1043930" cy="1038224"/>
          </a:xfrm>
        </p:grpSpPr>
        <p:pic>
          <p:nvPicPr>
            <p:cNvPr id="2050" name="Picture 2" descr="Palm Oil Free Vector Art - (5,276 Free Downloads)">
              <a:extLst>
                <a:ext uri="{FF2B5EF4-FFF2-40B4-BE49-F238E27FC236}">
                  <a16:creationId xmlns:a16="http://schemas.microsoft.com/office/drawing/2014/main" id="{C20CA468-5154-4E2A-B3E9-F1E348EC6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466222" y="44005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Palm Oil Free Vector Art - (5,276 Free Downloads)">
              <a:extLst>
                <a:ext uri="{FF2B5EF4-FFF2-40B4-BE49-F238E27FC236}">
                  <a16:creationId xmlns:a16="http://schemas.microsoft.com/office/drawing/2014/main" id="{1E765E30-A80D-46BF-B350-647827DA0F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618622" y="45529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Palm Oil Free Vector Art - (5,276 Free Downloads)">
              <a:extLst>
                <a:ext uri="{FF2B5EF4-FFF2-40B4-BE49-F238E27FC236}">
                  <a16:creationId xmlns:a16="http://schemas.microsoft.com/office/drawing/2014/main" id="{B8722B7F-3912-4075-BB97-CED1F34827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251595" y="45529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5FCB452-5C48-4208-901F-75247D1F690E}"/>
              </a:ext>
            </a:extLst>
          </p:cNvPr>
          <p:cNvSpPr txBox="1"/>
          <p:nvPr/>
        </p:nvSpPr>
        <p:spPr>
          <a:xfrm>
            <a:off x="551726" y="3632979"/>
            <a:ext cx="236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ผลปาล์มน้ำมัน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7456A-F495-4601-B1BE-468475AC5A96}"/>
              </a:ext>
            </a:extLst>
          </p:cNvPr>
          <p:cNvSpPr txBox="1"/>
          <p:nvPr/>
        </p:nvSpPr>
        <p:spPr>
          <a:xfrm>
            <a:off x="2262451" y="2002136"/>
            <a:ext cx="110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ลานเท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D78BB-3E03-4FEC-8AA4-C575FB068762}"/>
              </a:ext>
            </a:extLst>
          </p:cNvPr>
          <p:cNvSpPr txBox="1"/>
          <p:nvPr/>
        </p:nvSpPr>
        <p:spPr>
          <a:xfrm>
            <a:off x="1989116" y="3905569"/>
            <a:ext cx="158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โรงงานสกัด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3B10D-4622-4C0A-96D5-233ADE835E69}"/>
              </a:ext>
            </a:extLst>
          </p:cNvPr>
          <p:cNvSpPr txBox="1"/>
          <p:nvPr/>
        </p:nvSpPr>
        <p:spPr>
          <a:xfrm>
            <a:off x="2748908" y="4130986"/>
            <a:ext cx="125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น้ำมันปาล์มดิบ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E435E9B8-982D-4201-9E51-90A26125FAA5}"/>
              </a:ext>
            </a:extLst>
          </p:cNvPr>
          <p:cNvSpPr/>
          <p:nvPr/>
        </p:nvSpPr>
        <p:spPr>
          <a:xfrm>
            <a:off x="2902134" y="3341570"/>
            <a:ext cx="802133" cy="790017"/>
          </a:xfrm>
          <a:prstGeom prst="wedgeEllipseCallout">
            <a:avLst>
              <a:gd name="adj1" fmla="val -63076"/>
              <a:gd name="adj2" fmla="val -4224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2" descr="Free Up Arrow Vectors, 3,000+ Images in AI, EPS format">
            <a:extLst>
              <a:ext uri="{FF2B5EF4-FFF2-40B4-BE49-F238E27FC236}">
                <a16:creationId xmlns:a16="http://schemas.microsoft.com/office/drawing/2014/main" id="{269930A0-FB88-43C6-8CD2-148A2BCC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9260876">
            <a:off x="1675612" y="2837686"/>
            <a:ext cx="607219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Up Arrow Vectors, 3,000+ Images in AI, EPS format">
            <a:extLst>
              <a:ext uri="{FF2B5EF4-FFF2-40B4-BE49-F238E27FC236}">
                <a16:creationId xmlns:a16="http://schemas.microsoft.com/office/drawing/2014/main" id="{6E68E91A-9922-4672-9D6C-D551C3665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21363599">
            <a:off x="1684302" y="3465540"/>
            <a:ext cx="607219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ree Up Arrow Vectors, 3,000+ Images in AI, EPS format">
            <a:extLst>
              <a:ext uri="{FF2B5EF4-FFF2-40B4-BE49-F238E27FC236}">
                <a16:creationId xmlns:a16="http://schemas.microsoft.com/office/drawing/2014/main" id="{26B5AB7D-670F-47E3-AF4D-AF80AB271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5400000">
            <a:off x="2304032" y="2737978"/>
            <a:ext cx="411122" cy="4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ถังน้ำมัน, โรงกลั่นน้ำมันปิโตรเลียมภาพประกอบการ์ตูน, บทนำน้ำมัน APP png |  PNGGate">
            <a:extLst>
              <a:ext uri="{FF2B5EF4-FFF2-40B4-BE49-F238E27FC236}">
                <a16:creationId xmlns:a16="http://schemas.microsoft.com/office/drawing/2014/main" id="{645AE844-7221-4D07-A2D0-24C726BD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66" y="1856317"/>
            <a:ext cx="1119843" cy="17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005274-641D-4FAE-AF67-9AC952B31598}"/>
              </a:ext>
            </a:extLst>
          </p:cNvPr>
          <p:cNvSpPr txBox="1"/>
          <p:nvPr/>
        </p:nvSpPr>
        <p:spPr>
          <a:xfrm>
            <a:off x="3820260" y="2119661"/>
            <a:ext cx="10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โรงงานกลั่น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2" name="Picture 4" descr="Freepik | Vector isometric illustrations oil refinery vector for free">
            <a:extLst>
              <a:ext uri="{FF2B5EF4-FFF2-40B4-BE49-F238E27FC236}">
                <a16:creationId xmlns:a16="http://schemas.microsoft.com/office/drawing/2014/main" id="{36E2D129-09E5-4D8E-9E64-665BF8E9D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296" y="3810582"/>
            <a:ext cx="1189435" cy="11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B6642A-3D59-4B0D-8571-178D7D0A8246}"/>
              </a:ext>
            </a:extLst>
          </p:cNvPr>
          <p:cNvSpPr txBox="1"/>
          <p:nvPr/>
        </p:nvSpPr>
        <p:spPr>
          <a:xfrm>
            <a:off x="3634159" y="4677115"/>
            <a:ext cx="151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โรงงานไบโอดีเซล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990989-5908-4681-839A-9294801A287E}"/>
              </a:ext>
            </a:extLst>
          </p:cNvPr>
          <p:cNvGrpSpPr/>
          <p:nvPr/>
        </p:nvGrpSpPr>
        <p:grpSpPr>
          <a:xfrm>
            <a:off x="4889980" y="2499862"/>
            <a:ext cx="659014" cy="662306"/>
            <a:chOff x="8290260" y="3245702"/>
            <a:chExt cx="878685" cy="8830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4252093-10E1-4291-BC30-AFEFD9BE9D09}"/>
                </a:ext>
              </a:extLst>
            </p:cNvPr>
            <p:cNvGrpSpPr/>
            <p:nvPr/>
          </p:nvGrpSpPr>
          <p:grpSpPr>
            <a:xfrm>
              <a:off x="8290260" y="3310378"/>
              <a:ext cx="878685" cy="728281"/>
              <a:chOff x="8290260" y="3310378"/>
              <a:chExt cx="878685" cy="7282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75A4C59-0222-4ADB-9DD2-01899A3122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68"/>
              <a:stretch/>
            </p:blipFill>
            <p:spPr>
              <a:xfrm>
                <a:off x="8290260" y="3346610"/>
                <a:ext cx="728718" cy="69204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F098A48-3205-48E3-857E-85F83684E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68"/>
              <a:stretch/>
            </p:blipFill>
            <p:spPr>
              <a:xfrm>
                <a:off x="8408787" y="3310378"/>
                <a:ext cx="760158" cy="721907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CE5070-3268-471C-8F9B-AC3E296DC1E8}"/>
                </a:ext>
              </a:extLst>
            </p:cNvPr>
            <p:cNvSpPr/>
            <p:nvPr/>
          </p:nvSpPr>
          <p:spPr>
            <a:xfrm>
              <a:off x="8415839" y="3245702"/>
              <a:ext cx="624236" cy="883074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587309-15E9-4DAF-9383-50F457F7496C}"/>
              </a:ext>
            </a:extLst>
          </p:cNvPr>
          <p:cNvSpPr txBox="1"/>
          <p:nvPr/>
        </p:nvSpPr>
        <p:spPr>
          <a:xfrm>
            <a:off x="4754177" y="2202035"/>
            <a:ext cx="121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น้ำมันปาล์มขวด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0A7D3EAD-F198-4794-82FA-1783B4C49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2" t="9606" r="14578" b="12338"/>
          <a:stretch/>
        </p:blipFill>
        <p:spPr>
          <a:xfrm>
            <a:off x="5145876" y="4496108"/>
            <a:ext cx="468176" cy="5795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F9D2DD-E820-4132-86BA-3492CEA23089}"/>
              </a:ext>
            </a:extLst>
          </p:cNvPr>
          <p:cNvSpPr txBox="1"/>
          <p:nvPr/>
        </p:nvSpPr>
        <p:spPr>
          <a:xfrm>
            <a:off x="5030739" y="4173046"/>
            <a:ext cx="106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น้ำมัน</a:t>
            </a:r>
            <a:r>
              <a:rPr lang="en-US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B100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7D514C6-F05F-4F5F-A82F-F1A201AFD3BE}"/>
              </a:ext>
            </a:extLst>
          </p:cNvPr>
          <p:cNvSpPr/>
          <p:nvPr/>
        </p:nvSpPr>
        <p:spPr>
          <a:xfrm>
            <a:off x="5084267" y="4467520"/>
            <a:ext cx="610653" cy="656322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047619D-5A54-4450-9EB0-F53030858FE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0" t="30139" r="34250" b="53750"/>
          <a:stretch/>
        </p:blipFill>
        <p:spPr>
          <a:xfrm>
            <a:off x="2076422" y="2088086"/>
            <a:ext cx="817352" cy="7075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FC7A6A-7584-44B0-9BFA-589C735B335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0" t="33473" r="13600" b="54305"/>
          <a:stretch/>
        </p:blipFill>
        <p:spPr>
          <a:xfrm>
            <a:off x="2932462" y="3453129"/>
            <a:ext cx="853335" cy="525129"/>
          </a:xfrm>
          <a:prstGeom prst="rect">
            <a:avLst/>
          </a:prstGeom>
        </p:spPr>
      </p:pic>
      <p:pic>
        <p:nvPicPr>
          <p:cNvPr id="46" name="Picture 2" descr="Free Up Arrow Vectors, 3,000+ Images in AI, EPS format">
            <a:extLst>
              <a:ext uri="{FF2B5EF4-FFF2-40B4-BE49-F238E27FC236}">
                <a16:creationId xmlns:a16="http://schemas.microsoft.com/office/drawing/2014/main" id="{00DABB67-EC64-4719-9448-8FAFA5A12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9260876">
            <a:off x="3448359" y="2928444"/>
            <a:ext cx="607219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Free Up Arrow Vectors, 3,000+ Images in AI, EPS format">
            <a:extLst>
              <a:ext uri="{FF2B5EF4-FFF2-40B4-BE49-F238E27FC236}">
                <a16:creationId xmlns:a16="http://schemas.microsoft.com/office/drawing/2014/main" id="{3ECCF6BD-0033-4E93-812E-66DCB6544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773044">
            <a:off x="3652877" y="4236298"/>
            <a:ext cx="527247" cy="4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E1083F8-4920-4350-9A12-4F0293CC3FE5}"/>
              </a:ext>
            </a:extLst>
          </p:cNvPr>
          <p:cNvSpPr txBox="1"/>
          <p:nvPr/>
        </p:nvSpPr>
        <p:spPr>
          <a:xfrm>
            <a:off x="6280962" y="1539682"/>
            <a:ext cx="217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บริโภคและอุปโภค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2AE594-83D4-4F64-8DF5-287EAB91D1F9}"/>
              </a:ext>
            </a:extLst>
          </p:cNvPr>
          <p:cNvGrpSpPr/>
          <p:nvPr/>
        </p:nvGrpSpPr>
        <p:grpSpPr>
          <a:xfrm>
            <a:off x="6245652" y="1813487"/>
            <a:ext cx="1374256" cy="801550"/>
            <a:chOff x="9626804" y="1880545"/>
            <a:chExt cx="1832341" cy="106873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58ECA29-C681-48F5-B6FA-46C1B6D9E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4" t="25013" r="28174" b="25446"/>
            <a:stretch/>
          </p:blipFill>
          <p:spPr>
            <a:xfrm>
              <a:off x="10135189" y="1880545"/>
              <a:ext cx="760158" cy="93474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C0CFA18-2F7A-4EA1-9725-DF5AED360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804" y="2234387"/>
              <a:ext cx="689065" cy="689065"/>
            </a:xfrm>
            <a:prstGeom prst="rect">
              <a:avLst/>
            </a:prstGeom>
          </p:spPr>
        </p:pic>
        <p:pic>
          <p:nvPicPr>
            <p:cNvPr id="55" name="Picture 4" descr="Asian Noodles Vector - SuperAwesomeVectors">
              <a:extLst>
                <a:ext uri="{FF2B5EF4-FFF2-40B4-BE49-F238E27FC236}">
                  <a16:creationId xmlns:a16="http://schemas.microsoft.com/office/drawing/2014/main" id="{C4E60E50-D07E-4959-B47F-665BCB331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5202" y="2260213"/>
              <a:ext cx="973943" cy="689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1098E5-01B3-46E1-94C7-7696473BB7BC}"/>
              </a:ext>
            </a:extLst>
          </p:cNvPr>
          <p:cNvGrpSpPr/>
          <p:nvPr/>
        </p:nvGrpSpPr>
        <p:grpSpPr>
          <a:xfrm>
            <a:off x="6375418" y="5044514"/>
            <a:ext cx="1307282" cy="628163"/>
            <a:chOff x="9658078" y="3377717"/>
            <a:chExt cx="1743043" cy="8375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7033FD-E4CF-4353-8B79-998CFA47C327}"/>
                </a:ext>
              </a:extLst>
            </p:cNvPr>
            <p:cNvGrpSpPr/>
            <p:nvPr/>
          </p:nvGrpSpPr>
          <p:grpSpPr>
            <a:xfrm>
              <a:off x="9658078" y="3377717"/>
              <a:ext cx="1743043" cy="772930"/>
              <a:chOff x="9816306" y="3558351"/>
              <a:chExt cx="1743043" cy="77293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C1C4F90-8C02-41E5-98B6-0960EFF15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30" t="42794" r="64361" b="38489"/>
              <a:stretch/>
            </p:blipFill>
            <p:spPr>
              <a:xfrm>
                <a:off x="9816306" y="3558351"/>
                <a:ext cx="999126" cy="62776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4F1C900-A8AC-442F-99F8-6253CE36D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69" t="39631" r="16570" b="38489"/>
              <a:stretch/>
            </p:blipFill>
            <p:spPr>
              <a:xfrm>
                <a:off x="10637829" y="3642217"/>
                <a:ext cx="921520" cy="689064"/>
              </a:xfrm>
              <a:prstGeom prst="rect">
                <a:avLst/>
              </a:prstGeom>
            </p:spPr>
          </p:pic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49DFD97-4C05-4D34-BC9C-B175AD5EA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0" t="73638" r="64012" b="6591"/>
            <a:stretch/>
          </p:blipFill>
          <p:spPr>
            <a:xfrm>
              <a:off x="9809463" y="3472486"/>
              <a:ext cx="1138934" cy="742782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174385B-0484-43E3-BE60-C817445B95BB}"/>
              </a:ext>
            </a:extLst>
          </p:cNvPr>
          <p:cNvSpPr txBox="1"/>
          <p:nvPr/>
        </p:nvSpPr>
        <p:spPr>
          <a:xfrm>
            <a:off x="6590183" y="4729715"/>
            <a:ext cx="85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พลังงาน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14164F-955A-4D7D-9333-3A992E25871A}"/>
              </a:ext>
            </a:extLst>
          </p:cNvPr>
          <p:cNvGrpSpPr/>
          <p:nvPr/>
        </p:nvGrpSpPr>
        <p:grpSpPr>
          <a:xfrm>
            <a:off x="6578645" y="2883705"/>
            <a:ext cx="788444" cy="553926"/>
            <a:chOff x="10619362" y="4246469"/>
            <a:chExt cx="1051259" cy="73856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A89709-6F33-41B2-8F65-11610CF12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5" t="10000" r="8975" b="17083"/>
            <a:stretch/>
          </p:blipFill>
          <p:spPr>
            <a:xfrm>
              <a:off x="10619362" y="4246469"/>
              <a:ext cx="755450" cy="73856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E3E32BF-B7B6-4D82-A5EC-C5090928E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64" r="66423" b="65511"/>
            <a:stretch/>
          </p:blipFill>
          <p:spPr>
            <a:xfrm>
              <a:off x="11052764" y="4285302"/>
              <a:ext cx="617857" cy="37639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B2C8538-F41A-4F3B-8FF8-CFE008FF2F9B}"/>
              </a:ext>
            </a:extLst>
          </p:cNvPr>
          <p:cNvSpPr txBox="1"/>
          <p:nvPr/>
        </p:nvSpPr>
        <p:spPr>
          <a:xfrm>
            <a:off x="6590184" y="3396994"/>
            <a:ext cx="6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5B6A0DF-DCE5-425B-A5A0-D9DC12EACF9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4" t="9888" r="34706" b="53181"/>
          <a:stretch/>
        </p:blipFill>
        <p:spPr>
          <a:xfrm>
            <a:off x="6504052" y="3559296"/>
            <a:ext cx="727937" cy="71835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F98BE6C-0884-4618-B2BD-10BA4529C919}"/>
              </a:ext>
            </a:extLst>
          </p:cNvPr>
          <p:cNvSpPr txBox="1"/>
          <p:nvPr/>
        </p:nvSpPr>
        <p:spPr>
          <a:xfrm>
            <a:off x="6635123" y="4165108"/>
            <a:ext cx="58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ไฟฟ้า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5A33940-46F1-45AD-8048-941175ECE204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2" t="19158" r="15852" b="13552"/>
          <a:stretch/>
        </p:blipFill>
        <p:spPr>
          <a:xfrm>
            <a:off x="7253419" y="3245204"/>
            <a:ext cx="727937" cy="75412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3348580-5900-468A-A190-E801B1DE4925}"/>
              </a:ext>
            </a:extLst>
          </p:cNvPr>
          <p:cNvSpPr txBox="1"/>
          <p:nvPr/>
        </p:nvSpPr>
        <p:spPr>
          <a:xfrm>
            <a:off x="7150903" y="3980330"/>
            <a:ext cx="105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สต็อกคงเหลือ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0" name="Picture 2" descr="Free Up Arrow Vectors, 3,000+ Images in AI, EPS format">
            <a:extLst>
              <a:ext uri="{FF2B5EF4-FFF2-40B4-BE49-F238E27FC236}">
                <a16:creationId xmlns:a16="http://schemas.microsoft.com/office/drawing/2014/main" id="{754BE221-06A1-4246-8E77-A1626C7C5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20015785">
            <a:off x="5702726" y="2468663"/>
            <a:ext cx="445429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D5255A-252E-44B3-A893-A997B9B135B0}"/>
              </a:ext>
            </a:extLst>
          </p:cNvPr>
          <p:cNvSpPr/>
          <p:nvPr/>
        </p:nvSpPr>
        <p:spPr>
          <a:xfrm>
            <a:off x="6525481" y="2819084"/>
            <a:ext cx="1599013" cy="180176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2" name="Picture 2" descr="Free Up Arrow Vectors, 3,000+ Images in AI, EPS format">
            <a:extLst>
              <a:ext uri="{FF2B5EF4-FFF2-40B4-BE49-F238E27FC236}">
                <a16:creationId xmlns:a16="http://schemas.microsoft.com/office/drawing/2014/main" id="{E42820AD-F033-476B-BFA5-275EF4480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066594">
            <a:off x="5792253" y="4958641"/>
            <a:ext cx="527247" cy="4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2420006-EB2D-4A6A-B39E-BA434230AB45}"/>
              </a:ext>
            </a:extLst>
          </p:cNvPr>
          <p:cNvSpPr/>
          <p:nvPr/>
        </p:nvSpPr>
        <p:spPr>
          <a:xfrm>
            <a:off x="4272572" y="3544279"/>
            <a:ext cx="1665499" cy="266303"/>
          </a:xfrm>
          <a:prstGeom prst="rightArrow">
            <a:avLst>
              <a:gd name="adj1" fmla="val 50000"/>
              <a:gd name="adj2" fmla="val 110737"/>
            </a:avLst>
          </a:prstGeom>
          <a:solidFill>
            <a:srgbClr val="617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C6054A-1D8B-4160-B527-0D9664CB45FC}"/>
              </a:ext>
            </a:extLst>
          </p:cNvPr>
          <p:cNvSpPr txBox="1"/>
          <p:nvPr/>
        </p:nvSpPr>
        <p:spPr>
          <a:xfrm>
            <a:off x="5145876" y="6089271"/>
            <a:ext cx="3577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สำนักวิจัยเศรษฐกิจการเกษตร ณ เม.ย. 63</a:t>
            </a:r>
          </a:p>
        </p:txBody>
      </p:sp>
    </p:spTree>
    <p:extLst>
      <p:ext uri="{BB962C8B-B14F-4D97-AF65-F5344CB8AC3E}">
        <p14:creationId xmlns:p14="http://schemas.microsoft.com/office/powerpoint/2010/main" val="630933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5202F5B-A6DC-4486-856E-6604082AE3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7268" y="1925451"/>
            <a:ext cx="7700962" cy="635000"/>
          </a:xfrm>
        </p:spPr>
        <p:txBody>
          <a:bodyPr>
            <a:no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หา</a:t>
            </a:r>
            <a:r>
              <a:rPr lang="th-TH" sz="2800" u="sng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ความต้องการใช้ </a:t>
            </a:r>
            <a:r>
              <a:rPr lang="en-US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CPO </a:t>
            </a:r>
            <a:r>
              <a:rPr lang="th-TH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ใน</a:t>
            </a:r>
            <a:r>
              <a:rPr lang="th-TH" sz="2800" u="sng" dirty="0">
                <a:solidFill>
                  <a:schemeClr val="tx1"/>
                </a:solidFill>
                <a:latin typeface="TH SarabunPSK" panose="020B0500040200020003" pitchFamily="34" charset="-34"/>
              </a:rPr>
              <a:t>ภาคครัวเรือนและอุตสาหกรรม </a:t>
            </a:r>
            <a:r>
              <a:rPr lang="en-US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(Consumption)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BD2BD-53F3-4D84-99F5-CFB1AACEB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7268" y="2643466"/>
            <a:ext cx="8072437" cy="635000"/>
          </a:xfrm>
        </p:spPr>
        <p:txBody>
          <a:bodyPr>
            <a:no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หา</a:t>
            </a:r>
            <a:r>
              <a:rPr lang="th-TH" sz="2800" u="sng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ความต้องการใช้ </a:t>
            </a:r>
            <a:r>
              <a:rPr lang="en-US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CPO </a:t>
            </a:r>
            <a:r>
              <a:rPr lang="th-TH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ในภาคพลังงานทดแทน </a:t>
            </a:r>
            <a:r>
              <a:rPr lang="en-US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– </a:t>
            </a:r>
            <a:r>
              <a:rPr lang="th-TH" sz="2800" u="sng" dirty="0">
                <a:solidFill>
                  <a:schemeClr val="tx1"/>
                </a:solidFill>
                <a:latin typeface="TH SarabunPSK" panose="020B0500040200020003" pitchFamily="34" charset="-34"/>
              </a:rPr>
              <a:t>ไบโอดีเซล</a:t>
            </a:r>
            <a:r>
              <a:rPr lang="en-US" sz="2800" u="sng" dirty="0">
                <a:solidFill>
                  <a:schemeClr val="tx1"/>
                </a:solidFill>
                <a:latin typeface="TH SarabunPSK" panose="020B0500040200020003" pitchFamily="34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(Biodiesel)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65187C7-BCD4-4FC9-97D3-5DC4A615F3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153" y="4077072"/>
            <a:ext cx="7761287" cy="1052513"/>
          </a:xfrm>
        </p:spPr>
        <p:txBody>
          <a:bodyPr>
            <a:noAutofit/>
          </a:bodyPr>
          <a:lstStyle/>
          <a:p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ความต้องการใช้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CPO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ภายในประเทศ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= supply (stock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ยกมา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+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ผลผลิต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+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นำเข้า)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–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อุปสงค์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(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ส่งออก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+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สต็อกยกไป)</a:t>
            </a:r>
            <a:b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</a:br>
            <a:b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</a:b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ความต้องการใช้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CPO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ในภาคครัวเรือนและอุตสาหกรรม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 =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ความต้องการใช้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CPO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ในประเทศ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-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 ไบโอดีเซล </a:t>
            </a:r>
            <a:endParaRPr lang="en-US" sz="2000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0EC5C-9768-4476-AC7E-A5DA57D099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0280" y="410288"/>
            <a:ext cx="3456384" cy="1217613"/>
          </a:xfrm>
          <a:prstGeom prst="rect">
            <a:avLst/>
          </a:prstGeom>
        </p:spPr>
        <p:txBody>
          <a:bodyPr/>
          <a:lstStyle/>
          <a:p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ขอบเขตการศึกษา</a:t>
            </a:r>
            <a:endParaRPr lang="en-US" b="1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6DDC5E-2FF9-4756-A0A7-0E65B7645950}"/>
              </a:ext>
            </a:extLst>
          </p:cNvPr>
          <p:cNvSpPr/>
          <p:nvPr/>
        </p:nvSpPr>
        <p:spPr>
          <a:xfrm>
            <a:off x="731200" y="4021914"/>
            <a:ext cx="7742632" cy="5151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B8F879-53E9-41A2-9688-539EE7473EE5}"/>
              </a:ext>
            </a:extLst>
          </p:cNvPr>
          <p:cNvSpPr/>
          <p:nvPr/>
        </p:nvSpPr>
        <p:spPr>
          <a:xfrm>
            <a:off x="735693" y="4642126"/>
            <a:ext cx="7757502" cy="537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7DD33-A64D-4944-9AD9-742162F9C198}"/>
              </a:ext>
            </a:extLst>
          </p:cNvPr>
          <p:cNvSpPr txBox="1"/>
          <p:nvPr/>
        </p:nvSpPr>
        <p:spPr>
          <a:xfrm>
            <a:off x="6770212" y="5744263"/>
            <a:ext cx="19886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กรมการค้าภายใน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01980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7CB7D43-4CE8-464B-8BEF-1E88D39AB6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692696"/>
            <a:ext cx="7560840" cy="804367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ความเคลื่อนไหวของ</a:t>
            </a:r>
            <a:r>
              <a:rPr lang="en-US" sz="3600" b="1" dirty="0">
                <a:solidFill>
                  <a:schemeClr val="tx1"/>
                </a:solidFill>
                <a:latin typeface="TH SarabunPSK" panose="020B0500040200020003" pitchFamily="34" charset="-34"/>
              </a:rPr>
              <a:t> CONSUMPTION </a:t>
            </a:r>
            <a:r>
              <a:rPr lang="th-TH" sz="3600" b="1" dirty="0">
                <a:solidFill>
                  <a:schemeClr val="tx1"/>
                </a:solidFill>
                <a:latin typeface="TH SarabunPSK" panose="020B0500040200020003" pitchFamily="34" charset="-34"/>
              </a:rPr>
              <a:t>และ</a:t>
            </a:r>
            <a:r>
              <a:rPr lang="en-US" sz="3600" b="1" dirty="0">
                <a:solidFill>
                  <a:schemeClr val="tx1"/>
                </a:solidFill>
                <a:latin typeface="TH SarabunPSK" panose="020B0500040200020003" pitchFamily="34" charset="-34"/>
              </a:rPr>
              <a:t> BIODIESEL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6BF1255-5687-460E-B80A-EF40E9C199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989619"/>
              </p:ext>
            </p:extLst>
          </p:nvPr>
        </p:nvGraphicFramePr>
        <p:xfrm>
          <a:off x="794821" y="1772816"/>
          <a:ext cx="7593603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9732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300CB2B-53B5-4F48-9959-DCA6F18B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dirty="0">
                <a:solidFill>
                  <a:schemeClr val="tx1"/>
                </a:solidFill>
              </a:rPr>
              <a:t>ผลการศึกษา</a:t>
            </a:r>
            <a:endParaRPr lang="en-US" sz="4000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53AB21D-952A-462A-A7A9-D3D4103B3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612306"/>
              </p:ext>
            </p:extLst>
          </p:nvPr>
        </p:nvGraphicFramePr>
        <p:xfrm>
          <a:off x="800100" y="1867033"/>
          <a:ext cx="75438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852">
                  <a:extLst>
                    <a:ext uri="{9D8B030D-6E8A-4147-A177-3AD203B41FA5}">
                      <a16:colId xmlns:a16="http://schemas.microsoft.com/office/drawing/2014/main" val="420351484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0687657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62863195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005443514"/>
                    </a:ext>
                  </a:extLst>
                </a:gridCol>
                <a:gridCol w="1035596">
                  <a:extLst>
                    <a:ext uri="{9D8B030D-6E8A-4147-A177-3AD203B41FA5}">
                      <a16:colId xmlns:a16="http://schemas.microsoft.com/office/drawing/2014/main" val="103560556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In-sample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Ex-post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0987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RMSE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RMSE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MAPE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297733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Consumption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04243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HW (additive)</a:t>
                      </a:r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α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=0.31,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 β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=0.00, 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γ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=0.00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12847.046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13.806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23024.430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18.895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13200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ARIMA(2,0,0)+seasonal dummies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13629.488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14.548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21384.566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15.585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72280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14314.442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15.382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25599.765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17.621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96078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Biodiesel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280926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HW (additive) 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α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=0.87,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 β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=0.00, 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γ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=0.00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8400.330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13.353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16301.779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12.474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373488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ARIMA(1,0,0)+seasonal dummies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12263.340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19.890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11009.362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7.998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0354104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11855.527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19.423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14871.777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11.262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94598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37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7D53-B26C-4304-AFD7-D44D88DB9E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7175" y="828675"/>
            <a:ext cx="6357193" cy="525463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ผลการพยากรณ์จากแบบจำลอง </a:t>
            </a:r>
            <a:r>
              <a:rPr lang="en-US" b="1" dirty="0">
                <a:solidFill>
                  <a:schemeClr val="tx1"/>
                </a:solidFill>
                <a:latin typeface="TH SarabunPSK" panose="020B0500040200020003" pitchFamily="34" charset="-34"/>
              </a:rPr>
              <a:t>ARIMA</a:t>
            </a:r>
            <a:endParaRPr lang="th-TH" b="1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28DC3DE-EA6B-4B48-8354-4C89B21FE7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439366"/>
              </p:ext>
            </p:extLst>
          </p:nvPr>
        </p:nvGraphicFramePr>
        <p:xfrm>
          <a:off x="611560" y="1698624"/>
          <a:ext cx="7992888" cy="4653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7E2234-D216-418D-9120-FCDC58B7FAF0}"/>
              </a:ext>
            </a:extLst>
          </p:cNvPr>
          <p:cNvCxnSpPr>
            <a:cxnSpLocks/>
          </p:cNvCxnSpPr>
          <p:nvPr/>
        </p:nvCxnSpPr>
        <p:spPr>
          <a:xfrm>
            <a:off x="7380312" y="1916832"/>
            <a:ext cx="0" cy="2152829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147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45F7-40CD-40BB-BE71-B71F54F549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7475538" cy="72008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ผลพยากรณ์</a:t>
            </a:r>
            <a:endParaRPr lang="en-US" b="1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67F4F9-880C-429F-BCEE-140A64DF8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41911"/>
              </p:ext>
            </p:extLst>
          </p:nvPr>
        </p:nvGraphicFramePr>
        <p:xfrm>
          <a:off x="899592" y="910183"/>
          <a:ext cx="3528391" cy="4391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5450">
                  <a:extLst>
                    <a:ext uri="{9D8B030D-6E8A-4147-A177-3AD203B41FA5}">
                      <a16:colId xmlns:a16="http://schemas.microsoft.com/office/drawing/2014/main" val="601784921"/>
                    </a:ext>
                  </a:extLst>
                </a:gridCol>
                <a:gridCol w="1415712">
                  <a:extLst>
                    <a:ext uri="{9D8B030D-6E8A-4147-A177-3AD203B41FA5}">
                      <a16:colId xmlns:a16="http://schemas.microsoft.com/office/drawing/2014/main" val="1940767911"/>
                    </a:ext>
                  </a:extLst>
                </a:gridCol>
                <a:gridCol w="1067229">
                  <a:extLst>
                    <a:ext uri="{9D8B030D-6E8A-4147-A177-3AD203B41FA5}">
                      <a16:colId xmlns:a16="http://schemas.microsoft.com/office/drawing/2014/main" val="2463360349"/>
                    </a:ext>
                  </a:extLst>
                </a:gridCol>
              </a:tblGrid>
              <a:tr h="27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เวลา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Consumption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Biodiesel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04784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97,399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134,995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6848712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ก.พ.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94,037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119,485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5078508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มี.ค.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110,684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119,932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5418132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109,440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116,470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6540520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109,464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121,749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658575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109,719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115,835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35984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107,078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117,750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2770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117,869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114,152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0224824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115,132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108,770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659075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116,884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111,743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1381617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121,294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112,926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298341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102,455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127,491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993807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TOTAL</a:t>
                      </a: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1,311,456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1,421,299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3200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9B80CD4-725F-4EE4-933C-40CB9AEC8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614620"/>
              </p:ext>
            </p:extLst>
          </p:nvPr>
        </p:nvGraphicFramePr>
        <p:xfrm>
          <a:off x="4860032" y="910183"/>
          <a:ext cx="3386138" cy="43910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03301">
                  <a:extLst>
                    <a:ext uri="{9D8B030D-6E8A-4147-A177-3AD203B41FA5}">
                      <a16:colId xmlns:a16="http://schemas.microsoft.com/office/drawing/2014/main" val="601784921"/>
                    </a:ext>
                  </a:extLst>
                </a:gridCol>
                <a:gridCol w="1358635">
                  <a:extLst>
                    <a:ext uri="{9D8B030D-6E8A-4147-A177-3AD203B41FA5}">
                      <a16:colId xmlns:a16="http://schemas.microsoft.com/office/drawing/2014/main" val="1940767911"/>
                    </a:ext>
                  </a:extLst>
                </a:gridCol>
                <a:gridCol w="1024202">
                  <a:extLst>
                    <a:ext uri="{9D8B030D-6E8A-4147-A177-3AD203B41FA5}">
                      <a16:colId xmlns:a16="http://schemas.microsoft.com/office/drawing/2014/main" val="2463360349"/>
                    </a:ext>
                  </a:extLst>
                </a:gridCol>
              </a:tblGrid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เวลา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Consumption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Biodiesel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04784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111,001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122,352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6848712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ก.พ.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107,187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112,476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5078508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มี.ค.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120,299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117,006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5418132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117,870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116,507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6540520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116,576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123,932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658575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116,113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119,575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35984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112,897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122,619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2770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123,320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119,838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0224824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120,316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115,050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659075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121,888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118,453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1381617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126,171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119,948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298341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107,245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134,739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993807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1,400,882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1,442,495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32009"/>
                  </a:ext>
                </a:extLst>
              </a:tr>
            </a:tbl>
          </a:graphicData>
        </a:graphic>
      </p:graphicFrame>
      <p:graphicFrame>
        <p:nvGraphicFramePr>
          <p:cNvPr id="8" name="ตาราง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9089"/>
              </p:ext>
            </p:extLst>
          </p:nvPr>
        </p:nvGraphicFramePr>
        <p:xfrm>
          <a:off x="2627784" y="5373216"/>
          <a:ext cx="3672408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4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3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ปี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th-TH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%∆ จากปี 2562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Consumption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Biodiesel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2563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-10.36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6.29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2564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-4.24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7.88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614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C005-D91D-4901-8AD1-C26E9F4873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3608" y="836712"/>
            <a:ext cx="7616825" cy="5254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th-TH" b="1" dirty="0">
                <a:solidFill>
                  <a:schemeClr val="tx1"/>
                </a:solidFill>
              </a:rPr>
              <a:t>อภิปรายและข้อเสนอแนะ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EB16E-E369-41AD-8020-41B4F06D46FB}"/>
              </a:ext>
            </a:extLst>
          </p:cNvPr>
          <p:cNvSpPr txBox="1"/>
          <p:nvPr/>
        </p:nvSpPr>
        <p:spPr>
          <a:xfrm>
            <a:off x="827584" y="1844824"/>
            <a:ext cx="7632848" cy="441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จากแนวโน้มการลดลงของการบริโภคและอุปโภค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CPO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เมื่อเทียบกับปี 2562 ดังนั้น ควรเพิ่มการใช้และเพิ่มมูลค่าให้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CPO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โดยการนำไปใช้ในอุตสาหกรรมต่อเนื่อง</a:t>
            </a:r>
          </a:p>
          <a:p>
            <a:pPr lvl="0">
              <a:lnSpc>
                <a:spcPct val="107000"/>
              </a:lnSpc>
            </a:pP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ปริมาณการใช้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CPO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ในภาคพลังงานมีแนวโน้มสูงขึ้น สอดคล้องกับปริมาณการใช้รถที่มากขึ้น และนโยบายภาครัฐที่สนับสนุนให้เพิ่มสัดส่วน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CPO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ในน้ำมันดีเซลมากขึ้น ดังนั้นเห็นว่ารัฐบาลและเอกชนควรร่วมมือกันวิจัยและพัฒนาน้ำมันไบโอดีเซลและเครื่องยนต์ให้สามารถใช้ร่วมกันได้อย่างมีประสิทธิภาพ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lvl="0">
              <a:lnSpc>
                <a:spcPct val="107000"/>
              </a:lnSpc>
            </a:pP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lvl="0"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ปัจจัยที่อาจส่งผลกระทบต่อความต้องการใช้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CPO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ในปัจจุบัน ได้แก่ ภาวะโลกร้อน ปัจจัยเรื่องสุขภาพ รถพลังงานไฟฟ้า โควิด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-19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ซึ่งสามารถนำไปศึกษาเพิ่มเติมต่อไปได้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2925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มะพร้าว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127516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96672" y="260648"/>
            <a:ext cx="7406640" cy="1356360"/>
          </a:xfrm>
        </p:spPr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โครงสร้างตลาดมะพร้าว</a:t>
            </a: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3347864" y="1344266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ผลผลิตมะพร้าว</a:t>
            </a:r>
          </a:p>
          <a:p>
            <a:pPr algn="ctr"/>
            <a:r>
              <a:rPr lang="th-TH" dirty="0"/>
              <a:t>ในประเทศทั้งหมด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778080" y="2924944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ตลาดหัวขูด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563888" y="2915716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พ่อค้าคนกลาง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177080" y="2915716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โรงงาน</a:t>
            </a: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693912" y="4293096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กะทิสำเร็จรูป</a:t>
            </a: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948264" y="4316748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น้ำมันมะพร้าว/อื่นๆ</a:t>
            </a: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3815916" y="5522112"/>
            <a:ext cx="1368152" cy="398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ในประเทศ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6012160" y="5522112"/>
            <a:ext cx="1224136" cy="398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ส่งออก</a:t>
            </a:r>
          </a:p>
        </p:txBody>
      </p:sp>
      <p:cxnSp>
        <p:nvCxnSpPr>
          <p:cNvPr id="15" name="ลูกศรเชื่อมต่อแบบตรง 14"/>
          <p:cNvCxnSpPr>
            <a:stCxn id="4" idx="2"/>
          </p:cNvCxnSpPr>
          <p:nvPr/>
        </p:nvCxnSpPr>
        <p:spPr>
          <a:xfrm>
            <a:off x="4499992" y="2064346"/>
            <a:ext cx="0" cy="8513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ตรง 16"/>
          <p:cNvCxnSpPr/>
          <p:nvPr/>
        </p:nvCxnSpPr>
        <p:spPr>
          <a:xfrm>
            <a:off x="1714184" y="2480803"/>
            <a:ext cx="2785808" cy="92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ตัวเชื่อมต่อตรง 18"/>
          <p:cNvCxnSpPr/>
          <p:nvPr/>
        </p:nvCxnSpPr>
        <p:spPr>
          <a:xfrm>
            <a:off x="4499992" y="2490031"/>
            <a:ext cx="26131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1714184" y="2480803"/>
            <a:ext cx="0" cy="4349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>
            <a:off x="7113184" y="2490031"/>
            <a:ext cx="0" cy="4349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475A325-3DAC-46CE-A54B-983CE054A423}"/>
              </a:ext>
            </a:extLst>
          </p:cNvPr>
          <p:cNvSpPr txBox="1"/>
          <p:nvPr/>
        </p:nvSpPr>
        <p:spPr>
          <a:xfrm>
            <a:off x="1000459" y="6182308"/>
            <a:ext cx="7386906" cy="461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พยากรณ์ความต้องการกะทิสำเร็จรูปจากต่างประเทศ โดยใช้ข้อมูลการส่งออกเป็นตัวแทน</a:t>
            </a:r>
          </a:p>
        </p:txBody>
      </p:sp>
      <p:cxnSp>
        <p:nvCxnSpPr>
          <p:cNvPr id="32" name="ตัวเชื่อมต่อตรง 31"/>
          <p:cNvCxnSpPr>
            <a:stCxn id="7" idx="2"/>
          </p:cNvCxnSpPr>
          <p:nvPr/>
        </p:nvCxnSpPr>
        <p:spPr>
          <a:xfrm>
            <a:off x="7113184" y="3635796"/>
            <a:ext cx="0" cy="2972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/>
          <p:cNvCxnSpPr/>
          <p:nvPr/>
        </p:nvCxnSpPr>
        <p:spPr>
          <a:xfrm>
            <a:off x="5630016" y="3933056"/>
            <a:ext cx="24301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>
            <a:off x="5630016" y="3933056"/>
            <a:ext cx="0" cy="3836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8060214" y="3933056"/>
            <a:ext cx="0" cy="3836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ตัวเชื่อมต่อตรง 40"/>
          <p:cNvCxnSpPr/>
          <p:nvPr/>
        </p:nvCxnSpPr>
        <p:spPr>
          <a:xfrm>
            <a:off x="5630016" y="5013176"/>
            <a:ext cx="0" cy="148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ตัวเชื่อมต่อตรง 44"/>
          <p:cNvCxnSpPr/>
          <p:nvPr/>
        </p:nvCxnSpPr>
        <p:spPr>
          <a:xfrm>
            <a:off x="4414917" y="5176303"/>
            <a:ext cx="23173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/>
          <p:cNvCxnSpPr/>
          <p:nvPr/>
        </p:nvCxnSpPr>
        <p:spPr>
          <a:xfrm>
            <a:off x="4414917" y="5176303"/>
            <a:ext cx="0" cy="34580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51"/>
          <p:cNvCxnSpPr/>
          <p:nvPr/>
        </p:nvCxnSpPr>
        <p:spPr>
          <a:xfrm>
            <a:off x="6727557" y="5176303"/>
            <a:ext cx="0" cy="34580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06588" y="1344266"/>
            <a:ext cx="103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  <a:endParaRPr lang="th-TH" dirty="0"/>
          </a:p>
        </p:txBody>
      </p:sp>
      <p:sp>
        <p:nvSpPr>
          <p:cNvPr id="55" name="TextBox 54"/>
          <p:cNvSpPr txBox="1"/>
          <p:nvPr/>
        </p:nvSpPr>
        <p:spPr>
          <a:xfrm>
            <a:off x="673308" y="2401749"/>
            <a:ext cx="103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30%</a:t>
            </a:r>
            <a:endParaRPr lang="th-TH" dirty="0"/>
          </a:p>
        </p:txBody>
      </p:sp>
      <p:sp>
        <p:nvSpPr>
          <p:cNvPr id="56" name="TextBox 55"/>
          <p:cNvSpPr txBox="1"/>
          <p:nvPr/>
        </p:nvSpPr>
        <p:spPr>
          <a:xfrm>
            <a:off x="3474058" y="2436649"/>
            <a:ext cx="103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10%</a:t>
            </a:r>
            <a:endParaRPr lang="th-TH" dirty="0"/>
          </a:p>
        </p:txBody>
      </p:sp>
      <p:sp>
        <p:nvSpPr>
          <p:cNvPr id="57" name="TextBox 56"/>
          <p:cNvSpPr txBox="1"/>
          <p:nvPr/>
        </p:nvSpPr>
        <p:spPr>
          <a:xfrm>
            <a:off x="7106413" y="2392496"/>
            <a:ext cx="103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60%</a:t>
            </a:r>
            <a:endParaRPr lang="th-TH" dirty="0"/>
          </a:p>
        </p:txBody>
      </p:sp>
      <p:sp>
        <p:nvSpPr>
          <p:cNvPr id="58" name="TextBox 57"/>
          <p:cNvSpPr txBox="1"/>
          <p:nvPr/>
        </p:nvSpPr>
        <p:spPr>
          <a:xfrm>
            <a:off x="4841062" y="3824304"/>
            <a:ext cx="876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57%</a:t>
            </a:r>
            <a:endParaRPr lang="th-TH" sz="2500" dirty="0"/>
          </a:p>
        </p:txBody>
      </p:sp>
      <p:sp>
        <p:nvSpPr>
          <p:cNvPr id="59" name="TextBox 58"/>
          <p:cNvSpPr txBox="1"/>
          <p:nvPr/>
        </p:nvSpPr>
        <p:spPr>
          <a:xfrm>
            <a:off x="8049288" y="3824305"/>
            <a:ext cx="876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3%</a:t>
            </a:r>
            <a:endParaRPr lang="th-TH" sz="2500" dirty="0"/>
          </a:p>
        </p:txBody>
      </p:sp>
      <p:sp>
        <p:nvSpPr>
          <p:cNvPr id="60" name="TextBox 59"/>
          <p:cNvSpPr txBox="1"/>
          <p:nvPr/>
        </p:nvSpPr>
        <p:spPr>
          <a:xfrm>
            <a:off x="6732240" y="5085184"/>
            <a:ext cx="1154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45.6%</a:t>
            </a:r>
            <a:endParaRPr lang="th-TH" sz="2500" dirty="0"/>
          </a:p>
        </p:txBody>
      </p:sp>
      <p:sp>
        <p:nvSpPr>
          <p:cNvPr id="61" name="TextBox 60"/>
          <p:cNvSpPr txBox="1"/>
          <p:nvPr/>
        </p:nvSpPr>
        <p:spPr>
          <a:xfrm>
            <a:off x="3275856" y="5085184"/>
            <a:ext cx="1154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11.4%</a:t>
            </a:r>
            <a:endParaRPr lang="th-TH" sz="2500" dirty="0"/>
          </a:p>
        </p:txBody>
      </p:sp>
    </p:spTree>
    <p:extLst>
      <p:ext uri="{BB962C8B-B14F-4D97-AF65-F5344CB8AC3E}">
        <p14:creationId xmlns:p14="http://schemas.microsoft.com/office/powerpoint/2010/main" val="4045387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defRPr sz="2400" b="1" i="0" u="none" strike="noStrike" kern="1200" baseline="0">
                <a:solidFill>
                  <a:srgbClr val="000000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r>
              <a:rPr lang="th-TH" sz="35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ปริมาณส่งออกกะทิสำเร็จรูปของไทย ปี 2555-2562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503E9AD-9EBF-4272-8332-F98543D425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607417"/>
              </p:ext>
            </p:extLst>
          </p:nvPr>
        </p:nvGraphicFramePr>
        <p:xfrm>
          <a:off x="827584" y="1590674"/>
          <a:ext cx="7560840" cy="45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4225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0" y="1898404"/>
            <a:ext cx="7404653" cy="4038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</a:rPr>
              <a:t>แบบจำลองทางสถิติที่ใช้ในการศึกษา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</a:endParaRPr>
          </a:p>
          <a:p>
            <a:pPr marL="3429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H SarabunPSK" pitchFamily="34" charset="-34"/>
              </a:rPr>
              <a:t>1. Exponential smoothing (ES) 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แรกเริ่มเป็นการพยากรณ์โดยการใช้ค่าเฉลี่ยถ่วงน้ำหนักจากค่าสังเกตในอดีต และ</a:t>
            </a:r>
            <a:b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</a:b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ค่าน้ำหนักจะลดลงแบบ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Exponential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ตามระยะเวลาย้อนกลับของค่าสังเกต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มีการพัฒนาโดยเพิ่มการพิจารณาแนวโน้มในการพยากรณ์ และต่อมาได้เพิ่มการพิจารณาฤดูกาลในการพยากรณ์ (วิธี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Holt-Winters)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ซึ่งมีทั้งแบบ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additive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และ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multiplicative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ซึ่งในสมการพยากรณ์จะมีสมการปรับให้เรียบ (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Smoothing equations)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ซึ่งมี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α</a:t>
            </a:r>
            <a:r>
              <a:rPr lang="en-US" sz="2400" i="1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,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β</a:t>
            </a:r>
            <a:r>
              <a:rPr lang="en-US" sz="2400" i="1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และ</a:t>
            </a:r>
            <a:r>
              <a:rPr lang="th-TH" sz="2400" i="1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γ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เป็น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พารามิเตอร์ที่เป็นค่าปรับให้เรียบในแต่ละสมการ </a:t>
            </a:r>
          </a:p>
          <a:p>
            <a:endParaRPr lang="en-US" sz="2400" dirty="0">
              <a:solidFill>
                <a:schemeClr val="tx1"/>
              </a:solidFill>
              <a:latin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61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6AFE75D1-A1C0-4A56-A043-618D985A684B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ตัวแปรที่ใช้และแหล่งข้อมูล</a:t>
            </a:r>
          </a:p>
        </p:txBody>
      </p:sp>
      <p:graphicFrame>
        <p:nvGraphicFramePr>
          <p:cNvPr id="6" name="ตาราง 6">
            <a:extLst>
              <a:ext uri="{FF2B5EF4-FFF2-40B4-BE49-F238E27FC236}">
                <a16:creationId xmlns:a16="http://schemas.microsoft.com/office/drawing/2014/main" id="{99A5B085-614F-45E1-B6FC-B1828FC6186E}"/>
              </a:ext>
            </a:extLst>
          </p:cNvPr>
          <p:cNvGraphicFramePr>
            <a:graphicFrameLocks noGrp="1"/>
          </p:cNvGraphicFramePr>
          <p:nvPr/>
        </p:nvGraphicFramePr>
        <p:xfrm>
          <a:off x="510090" y="2132856"/>
          <a:ext cx="8136904" cy="150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9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ตัวแปร</a:t>
                      </a:r>
                      <a:endParaRPr lang="th-TH" sz="2400" b="1" i="0" u="none" strike="noStrike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คำอธิบาย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หน่วย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แหล่งข้อมูล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3333FF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export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ปริมาณส่งออกกะทิสำเร็จรูป</a:t>
                      </a:r>
                      <a:endParaRPr lang="th-TH" sz="2400" b="0" i="0" u="none" strike="noStrike" dirty="0">
                        <a:solidFill>
                          <a:srgbClr val="FF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(ตัน)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กรมศุลกากร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289">
                <a:tc gridSpan="4">
                  <a:txBody>
                    <a:bodyPr/>
                    <a:lstStyle/>
                    <a:p>
                      <a:pPr algn="l" fontAlgn="b"/>
                      <a:r>
                        <a:rPr lang="th-TH" sz="2400" b="1" i="1" u="none" strike="noStrike" dirty="0">
                          <a:solidFill>
                            <a:srgbClr val="FF0000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ตัวแปรอื่นๆ เพิ่มเติม ที่ใช้ใน</a:t>
                      </a:r>
                      <a:r>
                        <a:rPr lang="th-TH" sz="2400" b="1" i="1" u="none" strike="noStrike" baseline="0" dirty="0">
                          <a:solidFill>
                            <a:srgbClr val="FF0000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 </a:t>
                      </a:r>
                      <a:r>
                        <a:rPr lang="en-US" sz="2400" b="1" i="1" u="none" strike="noStrike" baseline="0" dirty="0">
                          <a:solidFill>
                            <a:srgbClr val="FF0000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VAR</a:t>
                      </a:r>
                      <a:endParaRPr lang="th-TH" sz="2400" b="1" i="1" u="none" strike="noStrike" dirty="0">
                        <a:solidFill>
                          <a:srgbClr val="FF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3333FF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ราคาส่งออกกะทิสำเร็จรูป</a:t>
                      </a:r>
                      <a:r>
                        <a:rPr lang="th-TH" sz="2400" u="none" strike="noStrike" baseline="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 </a:t>
                      </a:r>
                      <a:r>
                        <a:rPr lang="en-US" sz="2400" u="none" strike="noStrike" baseline="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(F.O.B.)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(</a:t>
                      </a:r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บาท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/</a:t>
                      </a:r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กก.)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กรมศุลกากร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957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ัวแทนเนื้อหา 3"/>
          <p:cNvGraphicFramePr>
            <a:graphicFrameLocks/>
          </p:cNvGraphicFramePr>
          <p:nvPr/>
        </p:nvGraphicFramePr>
        <p:xfrm>
          <a:off x="539552" y="3717032"/>
          <a:ext cx="8069903" cy="2353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48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82920551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238615145"/>
                    </a:ext>
                  </a:extLst>
                </a:gridCol>
                <a:gridCol w="920031">
                  <a:extLst>
                    <a:ext uri="{9D8B030D-6E8A-4147-A177-3AD203B41FA5}">
                      <a16:colId xmlns:a16="http://schemas.microsoft.com/office/drawing/2014/main" val="1825882344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11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แบบจำลอง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In-sample</a:t>
                      </a:r>
                      <a:endParaRPr lang="en-US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Out-of-sample</a:t>
                      </a:r>
                      <a:endParaRPr lang="en-US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5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2555m1-2560m12</a:t>
                      </a:r>
                      <a:endParaRPr lang="en-US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2561m1-2562m12</a:t>
                      </a:r>
                      <a:endParaRPr lang="en-US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82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RMSE</a:t>
                      </a:r>
                      <a:endParaRPr lang="en-US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RMSE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ปริมาณส่งออกกะทิสำเร็จรูป</a:t>
                      </a:r>
                      <a:endParaRPr lang="th-TH" sz="2400" b="0" i="0" u="none" strike="noStrike" dirty="0">
                        <a:solidFill>
                          <a:srgbClr val="FF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Holt-Winters (additive)</a:t>
                      </a:r>
                      <a:r>
                        <a:rPr lang="th-TH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 </a:t>
                      </a:r>
                      <a:r>
                        <a:rPr lang="el-GR" sz="2000" dirty="0">
                          <a:effectLst/>
                          <a:cs typeface="Angsana New" pitchFamily="18" charset="-34"/>
                        </a:rPr>
                        <a:t>α</a:t>
                      </a: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=0.480,</a:t>
                      </a:r>
                      <a:r>
                        <a:rPr lang="el-GR" sz="2000" dirty="0">
                          <a:effectLst/>
                          <a:cs typeface="Angsana New" pitchFamily="18" charset="-34"/>
                        </a:rPr>
                        <a:t> β</a:t>
                      </a: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=0.00, </a:t>
                      </a:r>
                      <a:r>
                        <a:rPr lang="el-GR" sz="2000" dirty="0">
                          <a:effectLst/>
                          <a:cs typeface="Angsana New" pitchFamily="18" charset="-34"/>
                        </a:rPr>
                        <a:t>γ</a:t>
                      </a: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=</a:t>
                      </a:r>
                      <a:r>
                        <a:rPr lang="el-GR" sz="2000" dirty="0">
                          <a:effectLst/>
                          <a:cs typeface="Angsana New" pitchFamily="18" charset="-34"/>
                        </a:rPr>
                        <a:t>0.</a:t>
                      </a: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00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1,167.519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Angsana New" pitchFamily="18" charset="-34"/>
                          <a:cs typeface="Angsana New" pitchFamily="18" charset="-34"/>
                        </a:rPr>
                        <a:t>6.956</a:t>
                      </a:r>
                      <a:endParaRPr lang="en-US" sz="200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2,840.541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H SarabunIT๙"/>
                        <a:ea typeface="Calibri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11.607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ARMA(2,2)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1,586.589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8.962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2,391</a:t>
                      </a:r>
                      <a:r>
                        <a:rPr lang="th-TH" sz="2000" dirty="0">
                          <a:latin typeface="Angsana New" pitchFamily="18" charset="-34"/>
                          <a:cs typeface="Angsana New" pitchFamily="18" charset="-34"/>
                        </a:rPr>
                        <a:t>.</a:t>
                      </a: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261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H SarabunIT๙"/>
                        <a:ea typeface="Calibri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ea typeface="Calibri"/>
                          <a:cs typeface="Angsana New" pitchFamily="18" charset="-34"/>
                        </a:rPr>
                        <a:t>9.175</a:t>
                      </a: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VAR </a:t>
                      </a:r>
                      <a:endParaRPr lang="en-US" sz="2000" dirty="0">
                        <a:solidFill>
                          <a:srgbClr val="3333FF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1,799.284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Angsana New" pitchFamily="18" charset="-34"/>
                          <a:cs typeface="Angsana New" pitchFamily="18" charset="-34"/>
                        </a:rPr>
                        <a:t>9.980</a:t>
                      </a:r>
                      <a:endParaRPr lang="en-US" sz="200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2,663.329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H SarabunIT๙"/>
                        <a:ea typeface="Calibri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10.129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F929380-2738-40F0-9BBD-C1318E087850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>
                <a:solidFill>
                  <a:schemeClr val="bg1"/>
                </a:solidFill>
              </a:rPr>
              <a:t>ผลการศึกษา - มะพร้าว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AA551-CF5B-4A46-94FA-8C7727590C98}"/>
              </a:ext>
            </a:extLst>
          </p:cNvPr>
          <p:cNvSpPr txBox="1"/>
          <p:nvPr/>
        </p:nvSpPr>
        <p:spPr>
          <a:xfrm>
            <a:off x="467544" y="3212976"/>
            <a:ext cx="586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0000CC"/>
                </a:solidFill>
                <a:cs typeface="TH SarabunPSK" pitchFamily="34" charset="-34"/>
              </a:rPr>
              <a:t>เปรียบเทียบความแม่นยำของแบบจำลองแต่ละวิธี</a:t>
            </a:r>
            <a:endParaRPr lang="en-US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660232" y="5373216"/>
            <a:ext cx="1860714" cy="31445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>
              <a:cs typeface="TH SarabunPSK" pitchFamily="34" charset="-34"/>
            </a:endParaRPr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E07F4002-1D13-4C42-A7BE-6D565ECF01F2}"/>
              </a:ext>
            </a:extLst>
          </p:cNvPr>
          <p:cNvSpPr txBox="1">
            <a:spLocks/>
          </p:cNvSpPr>
          <p:nvPr/>
        </p:nvSpPr>
        <p:spPr>
          <a:xfrm>
            <a:off x="539552" y="1484784"/>
            <a:ext cx="7920880" cy="1944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20040" lvl="0" indent="-285750" defTabSz="685800">
              <a:lnSpc>
                <a:spcPct val="9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th-TH" sz="21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แบบจำลอง</a:t>
            </a:r>
            <a:r>
              <a:rPr lang="th-TH" sz="21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21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ARIMA</a:t>
            </a:r>
            <a:r>
              <a:rPr lang="th-TH" sz="210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จะทำการ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de-trend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ตัวแปร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export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ก่อนจะประมาณการ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ARIMA</a:t>
            </a:r>
          </a:p>
          <a:p>
            <a:pPr marL="320040" lvl="0" indent="-285750" defTabSz="685800">
              <a:lnSpc>
                <a:spcPct val="9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th-TH" sz="21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แบบจำลอง </a:t>
            </a:r>
            <a:r>
              <a:rPr kumimoji="0" lang="en-US" sz="21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VAR</a:t>
            </a:r>
            <a:r>
              <a:rPr kumimoji="0" lang="th-TH" sz="21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จะแปลงตัวแปร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export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ให้ได้ค่า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Seasonally Adjusted (</a:t>
            </a:r>
            <a:r>
              <a:rPr lang="en-US" sz="2100" b="1" dirty="0" err="1">
                <a:latin typeface="TH SarabunPSK" pitchFamily="34" charset="-34"/>
                <a:cs typeface="TH SarabunPSK" pitchFamily="34" charset="-34"/>
              </a:rPr>
              <a:t>exportsa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)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เป็นข้อมูลที่ดึงผลของฤดูกาล (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Seasonal)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ออกไป เหลือแต่ผลของแนวโน้ม (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Trend)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 ก่อนประมาณการ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VAR </a:t>
            </a:r>
            <a:endParaRPr lang="th-TH" sz="2100" b="1" dirty="0">
              <a:latin typeface="TH SarabunPSK" pitchFamily="34" charset="-34"/>
              <a:cs typeface="TH SarabunPSK" pitchFamily="34" charset="-34"/>
            </a:endParaRPr>
          </a:p>
          <a:p>
            <a:pPr marL="320040" lvl="0" indent="-285750" defTabSz="685800">
              <a:lnSpc>
                <a:spcPct val="9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กำหนดตัวแปรภายใน ได้แก่ </a:t>
            </a:r>
            <a:r>
              <a:rPr lang="en-US" sz="2100" b="1" dirty="0" err="1">
                <a:latin typeface="TH SarabunPSK" pitchFamily="34" charset="-34"/>
                <a:cs typeface="TH SarabunPSK" pitchFamily="34" charset="-34"/>
              </a:rPr>
              <a:t>exportsa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มีระดับความนิ่งที่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Trend Stationary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P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มีระดับความนิ่งที่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I(1)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และตัวแปรภายนอก ได้แก่ ค่าคงที่ และแนวโน้ม (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Trend)</a:t>
            </a:r>
          </a:p>
          <a:p>
            <a:pPr marL="34290" lvl="0" defTabSz="6858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defRPr/>
            </a:pPr>
            <a:endParaRPr lang="en-US" sz="20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8167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4525963"/>
          </a:xfrm>
        </p:spPr>
        <p:txBody>
          <a:bodyPr/>
          <a:lstStyle/>
          <a:p>
            <a:endParaRPr lang="th-TH" b="1" u="sng" dirty="0"/>
          </a:p>
          <a:p>
            <a:endParaRPr lang="th-TH" b="1" u="sng" dirty="0"/>
          </a:p>
          <a:p>
            <a:pPr algn="r"/>
            <a:r>
              <a:rPr lang="th-TH" b="1" u="sng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ผลการพยากรณ์โดยวิธี </a:t>
            </a:r>
            <a:r>
              <a:rPr lang="en-US" b="1" u="sng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ARIMA </a:t>
            </a:r>
            <a:r>
              <a:rPr lang="th-TH" b="1" u="sng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ปี 2563 - 2564</a:t>
            </a:r>
            <a:endParaRPr lang="en-US" b="1" u="sng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536" y="1340768"/>
          <a:ext cx="3384376" cy="49072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29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latin typeface="Times New Roman" pitchFamily="18" charset="0"/>
                          <a:cs typeface="Angsana New" pitchFamily="18" charset="-34"/>
                        </a:rPr>
                        <a:t>เดือน</a:t>
                      </a:r>
                      <a:endParaRPr lang="en-US" sz="20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latin typeface="Times New Roman" pitchFamily="18" charset="0"/>
                          <a:cs typeface="Angsana New" pitchFamily="18" charset="-34"/>
                        </a:rPr>
                        <a:t>ปี 2563</a:t>
                      </a:r>
                      <a:endParaRPr lang="en-US" sz="20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latin typeface="Times New Roman" pitchFamily="18" charset="0"/>
                          <a:cs typeface="Angsana New" pitchFamily="18" charset="-34"/>
                        </a:rPr>
                        <a:t>ปี 2564</a:t>
                      </a:r>
                      <a:endParaRPr lang="en-US" sz="20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มกราคม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22,669.154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25,849.255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กุมภาพันธ์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23,068.413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25,996.053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มีนาคม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23,992.760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26,146.902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เมษายน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24,658.371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26,301.023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พฤษภาคม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24,901.713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26,456.078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มิถุนายน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24,915.647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26,610.528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กรกฎาคม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24,921.034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26,764.113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สิงหาคม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25,014.150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26,917.257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กันยายน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25,180.601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27,070.407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ตุลาคม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25,369.258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27,223.745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พฤศจิกายน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25,545.367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27,377.228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ธันวาคม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25,702.340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27,530.750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latin typeface="Times New Roman" pitchFamily="18" charset="0"/>
                          <a:cs typeface="Angsana New" pitchFamily="18" charset="-34"/>
                        </a:rPr>
                        <a:t>รวม</a:t>
                      </a:r>
                      <a:endParaRPr lang="en-US" sz="20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H SarabunPSK"/>
                        </a:rPr>
                        <a:t>2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95,938</a:t>
                      </a:r>
                      <a:r>
                        <a:rPr lang="th-TH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Cordia New"/>
                        </a:rPr>
                        <a:t>.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808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320,243.339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8028384" y="2420888"/>
            <a:ext cx="0" cy="230425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134A4358-243E-416F-BBBD-38474B929915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>
                <a:solidFill>
                  <a:schemeClr val="bg1"/>
                </a:solidFill>
              </a:rPr>
              <a:t>ผลการศึกษา - มะพร้าว</a:t>
            </a:r>
          </a:p>
        </p:txBody>
      </p:sp>
      <p:graphicFrame>
        <p:nvGraphicFramePr>
          <p:cNvPr id="8" name="แผนภูมิ 7"/>
          <p:cNvGraphicFramePr>
            <a:graphicFrameLocks/>
          </p:cNvGraphicFramePr>
          <p:nvPr/>
        </p:nvGraphicFramePr>
        <p:xfrm>
          <a:off x="3923928" y="2420888"/>
          <a:ext cx="5034997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9350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63813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th-TH" sz="2400" b="1" u="sng" dirty="0">
                <a:solidFill>
                  <a:srgbClr val="3333FF"/>
                </a:solidFill>
                <a:latin typeface="Angsana New" pitchFamily="18" charset="-34"/>
                <a:cs typeface="Angsana New" pitchFamily="18" charset="-34"/>
              </a:rPr>
              <a:t>อภิปรายผล</a:t>
            </a:r>
          </a:p>
          <a:p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pPr marL="34290" indent="0">
              <a:buNone/>
            </a:pPr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การพยากรณ์ของ </a:t>
            </a:r>
            <a:r>
              <a:rPr lang="en-US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ARIMA </a:t>
            </a:r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ปี 2563 และ 2564 เมื่อเทียบกับปริมาณการส่งออกปี 2562 มีการเติบโตเพิ่มขึ้นร้อยละ 12.46 และ 21.63 ตามลำดับ</a:t>
            </a:r>
          </a:p>
          <a:p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ไม่ตรงกับการคาดการณ์ของผู้ประกอบการณ์ว่าปี 2563 จะมีปริมาณการส่งออกกะทิสำเร็จรูปทรงตัวเมื่อเทียบกับปี 2562 เนื่องจากข้อมูลที่นำมาใช้ในการพยากรณ์คือข้อมูลตั้งแต่ปี 2555 – 2562 ซึ่งยังไม่มีสถานการณ์การแพร่ระบาดของ </a:t>
            </a:r>
            <a:r>
              <a:rPr lang="en-US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Covid-19 </a:t>
            </a:r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และอังกฤษตัดสิทธินำเข้ากะทิ – ผลิตภัณฑ์มะพร้าวไทย เนื่องจากการใช้ลิงในการเก็บมะพร้าว</a:t>
            </a:r>
          </a:p>
          <a:p>
            <a:pPr>
              <a:buNone/>
            </a:pPr>
            <a:r>
              <a:rPr lang="th-TH" sz="2400" b="1" u="sng" dirty="0">
                <a:solidFill>
                  <a:srgbClr val="3333FF"/>
                </a:solidFill>
                <a:latin typeface="Angsana New" pitchFamily="18" charset="-34"/>
                <a:cs typeface="Angsana New" pitchFamily="18" charset="-34"/>
              </a:rPr>
              <a:t>ข้อเสนอแนะ</a:t>
            </a:r>
          </a:p>
          <a:p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นโยบายส่งเสริมการส่งออกกะทิสำเร็จรูปไทย เพื่อเพิ่มขีดความสามารถการแข่งขันในตลาดโลก เช่น เพิ่มผลผลิตมะพร้าวเพื่อให้เพียงพอต่อความต้องการจากต่างประเทศ การประชาสัมพันธ์อาหารไทยที่ใช้กะทิสำเร็จรูปในการประกอบอาหาร เป็นต้น</a:t>
            </a:r>
          </a:p>
          <a:p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กรมเจรจาฯ ควรสร้างความเข้าใจให้แก่ต่างประเทศในแง่ที่ว่าการใช้ลิงเก็บมะพร้าวไม่ใช่การทารุณสัตว์ </a:t>
            </a:r>
            <a:b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</a:br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แต่เป็นวิถีชีวิตดั้งเดิม เพื่อสร้างความเชื่อมั่นในแบ</a:t>
            </a:r>
            <a:r>
              <a:rPr lang="th-TH" sz="2200" dirty="0" err="1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รนด์</a:t>
            </a:r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กะทิไทยในตลาดโลก</a:t>
            </a:r>
          </a:p>
          <a:p>
            <a:endParaRPr lang="th-TH" sz="22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2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2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2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en-US" sz="22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ตัวแทนเนื้อหา 2"/>
          <p:cNvSpPr txBox="1">
            <a:spLocks/>
          </p:cNvSpPr>
          <p:nvPr/>
        </p:nvSpPr>
        <p:spPr>
          <a:xfrm>
            <a:off x="467544" y="1124744"/>
            <a:ext cx="8229600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gsana New" panose="02020603050405020304" pitchFamily="18" charset="-34"/>
              <a:ea typeface="+mn-ea"/>
              <a:cs typeface="Angsana New" panose="02020603050405020304" pitchFamily="18" charset="-34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75656" y="692696"/>
          <a:ext cx="6096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ช่วงเวลา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ผลพยากรณ์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itchFamily="18" charset="-34"/>
                          <a:cs typeface="Angsana New" pitchFamily="18" charset="-34"/>
                        </a:rPr>
                        <a:t>∆</a:t>
                      </a: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%</a:t>
                      </a:r>
                      <a:r>
                        <a:rPr lang="en-US" sz="2000" baseline="0" dirty="0">
                          <a:latin typeface="Angsana New" pitchFamily="18" charset="-34"/>
                          <a:cs typeface="Angsana New" pitchFamily="18" charset="-34"/>
                        </a:rPr>
                        <a:t> </a:t>
                      </a:r>
                      <a:r>
                        <a:rPr lang="th-TH" sz="2000" baseline="0" dirty="0">
                          <a:latin typeface="Angsana New" pitchFamily="18" charset="-34"/>
                          <a:cs typeface="Angsana New" pitchFamily="18" charset="-34"/>
                        </a:rPr>
                        <a:t>จากปี 2562</a:t>
                      </a:r>
                      <a:endParaRPr lang="th-TH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ปี 2563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295,939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12.46</a:t>
                      </a:r>
                      <a:endParaRPr lang="th-TH" sz="20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ปี 2564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320,243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21.63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407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ยางพารา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1261534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384765" y="195328"/>
            <a:ext cx="8491349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โครงสร้างอุตสาหกรรมยางพาราไทย</a:t>
            </a:r>
          </a:p>
        </p:txBody>
      </p:sp>
      <p:grpSp>
        <p:nvGrpSpPr>
          <p:cNvPr id="5" name="กลุ่ม 4"/>
          <p:cNvGrpSpPr/>
          <p:nvPr/>
        </p:nvGrpSpPr>
        <p:grpSpPr>
          <a:xfrm>
            <a:off x="200568" y="764704"/>
            <a:ext cx="8835929" cy="5998094"/>
            <a:chOff x="233119" y="758966"/>
            <a:chExt cx="8835929" cy="599809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09EB1-CDE5-470D-B027-0E3CD2AAE7AC}"/>
                </a:ext>
              </a:extLst>
            </p:cNvPr>
            <p:cNvSpPr txBox="1"/>
            <p:nvPr/>
          </p:nvSpPr>
          <p:spPr>
            <a:xfrm>
              <a:off x="1526750" y="4842082"/>
              <a:ext cx="2164071" cy="954107"/>
            </a:xfrm>
            <a:prstGeom prst="rect">
              <a:avLst/>
            </a:prstGeom>
            <a:noFill/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th-TH" sz="1400" b="1" dirty="0">
                  <a:latin typeface="TH SarabunPSK" pitchFamily="34" charset="-34"/>
                  <a:cs typeface="TH SarabunPSK" pitchFamily="34" charset="-34"/>
                </a:rPr>
                <a:t>ผลิตภัณฑ์ยาง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ถุงมือยาง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ถุงยางอนามัย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ลูกโป่ง/ยางยืด (</a:t>
              </a:r>
              <a:r>
                <a:rPr lang="en-US" sz="1400" dirty="0">
                  <a:latin typeface="TH SarabunPSK" pitchFamily="34" charset="-34"/>
                  <a:cs typeface="TH SarabunPSK" pitchFamily="34" charset="-34"/>
                </a:rPr>
                <a:t>Dipped goods)</a:t>
              </a:r>
              <a:endParaRPr lang="th-TH" sz="1400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102080B7-F5EF-4AF6-9F10-00F04475C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967" y="758966"/>
              <a:ext cx="1832048" cy="307777"/>
            </a:xfrm>
            <a:prstGeom prst="rect">
              <a:avLst/>
            </a:prstGeom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th-TH" sz="1400" b="1" dirty="0">
                  <a:latin typeface="TH SarabunPSK" pitchFamily="34" charset="-34"/>
                  <a:cs typeface="TH SarabunPSK" pitchFamily="34" charset="-34"/>
                </a:rPr>
                <a:t>น้ำยางจากต้นยางพารา (100</a:t>
              </a:r>
              <a:r>
                <a:rPr lang="en-US" sz="1400" b="1" dirty="0">
                  <a:latin typeface="TH SarabunPSK" pitchFamily="34" charset="-34"/>
                  <a:cs typeface="TH SarabunPSK" pitchFamily="34" charset="-34"/>
                </a:rPr>
                <a:t>%)</a:t>
              </a:r>
              <a:endParaRPr lang="th-TH" sz="1400" b="1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60952875-D9BF-430B-A6E4-919679417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8493" y="1775040"/>
              <a:ext cx="792061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น้ำยางสด</a:t>
              </a:r>
              <a:endParaRPr lang="th-TH" altLang="th-TH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8E9C8FE3-671F-4101-8912-FBF5D1EA5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3443" y="1795937"/>
              <a:ext cx="1188520" cy="5232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ยางก้อนถ้วย/</a:t>
              </a:r>
              <a:endParaRPr lang="en-US" altLang="th-TH" dirty="0"/>
            </a:p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เศษยาง</a:t>
              </a:r>
              <a:endParaRPr lang="th-TH" altLang="th-TH" dirty="0">
                <a:solidFill>
                  <a:schemeClr val="accent2"/>
                </a:solidFill>
              </a:endParaRPr>
            </a:p>
          </p:txBody>
        </p:sp>
        <p:sp>
          <p:nvSpPr>
            <p:cNvPr id="13" name="Line 22">
              <a:extLst>
                <a:ext uri="{FF2B5EF4-FFF2-40B4-BE49-F238E27FC236}">
                  <a16:creationId xmlns:a16="http://schemas.microsoft.com/office/drawing/2014/main" id="{3FB06C81-9D41-4FC9-9751-1D61FE9C7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380" y="1348452"/>
              <a:ext cx="4147751" cy="4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4" name="Line 23">
              <a:extLst>
                <a:ext uri="{FF2B5EF4-FFF2-40B4-BE49-F238E27FC236}">
                  <a16:creationId xmlns:a16="http://schemas.microsoft.com/office/drawing/2014/main" id="{7F41290B-F571-45BE-ABFE-B2D5947767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8380" y="1352960"/>
              <a:ext cx="1" cy="4220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5" name="Line 24">
              <a:extLst>
                <a:ext uri="{FF2B5EF4-FFF2-40B4-BE49-F238E27FC236}">
                  <a16:creationId xmlns:a16="http://schemas.microsoft.com/office/drawing/2014/main" id="{FBB1F892-71B4-4E24-B8C9-D57BC02595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96131" y="1359121"/>
              <a:ext cx="3254" cy="4330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6" name="Line 23">
              <a:extLst>
                <a:ext uri="{FF2B5EF4-FFF2-40B4-BE49-F238E27FC236}">
                  <a16:creationId xmlns:a16="http://schemas.microsoft.com/office/drawing/2014/main" id="{AB6BEF19-27ED-47D0-9161-6E7F6F72E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8771" y="2082817"/>
              <a:ext cx="0" cy="705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B925DF60-7622-4497-8348-A2D99293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269" y="2788033"/>
              <a:ext cx="2119744" cy="11695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eaLnBrk="1" hangingPunct="1">
                <a:spcBef>
                  <a:spcPts val="0"/>
                </a:spcBef>
              </a:pPr>
              <a:r>
                <a:rPr lang="th-TH" altLang="th-TH" dirty="0"/>
                <a:t>- น้ำยางข้น </a:t>
              </a:r>
            </a:p>
            <a:p>
              <a:pPr eaLnBrk="1" hangingPunct="1">
                <a:spcBef>
                  <a:spcPts val="0"/>
                </a:spcBef>
              </a:pPr>
              <a:r>
                <a:rPr lang="th-TH" altLang="th-TH" dirty="0"/>
                <a:t>- ยางอื่นๆ</a:t>
              </a:r>
            </a:p>
            <a:p>
              <a:pPr eaLnBrk="1" hangingPunct="1">
                <a:spcBef>
                  <a:spcPts val="0"/>
                </a:spcBef>
              </a:pPr>
              <a:r>
                <a:rPr lang="th-TH" altLang="th-TH" dirty="0"/>
                <a:t>  </a:t>
              </a:r>
              <a:r>
                <a:rPr lang="th-TH" altLang="th-TH" b="0" dirty="0"/>
                <a:t>- ยางแท่ง (</a:t>
              </a:r>
              <a:r>
                <a:rPr lang="en-US" altLang="th-TH" b="0" dirty="0"/>
                <a:t>STR XL / STR 5L / STR 5</a:t>
              </a:r>
              <a:r>
                <a:rPr lang="th-TH" altLang="th-TH" b="0" dirty="0"/>
                <a:t>)</a:t>
              </a:r>
            </a:p>
            <a:p>
              <a:pPr eaLnBrk="1" hangingPunct="1">
                <a:spcBef>
                  <a:spcPts val="0"/>
                </a:spcBef>
              </a:pPr>
              <a:r>
                <a:rPr lang="th-TH" altLang="th-TH" b="0" dirty="0"/>
                <a:t>  - </a:t>
              </a:r>
              <a:r>
                <a:rPr lang="th-TH" altLang="th-TH" b="0" dirty="0" err="1"/>
                <a:t>ยางเค</a:t>
              </a:r>
              <a:r>
                <a:rPr lang="th-TH" altLang="th-TH" b="0" dirty="0"/>
                <a:t>รพขาว/</a:t>
              </a:r>
              <a:r>
                <a:rPr lang="th-TH" altLang="th-TH" b="0" dirty="0" err="1"/>
                <a:t>ยางเค</a:t>
              </a:r>
              <a:r>
                <a:rPr lang="th-TH" altLang="th-TH" b="0" dirty="0"/>
                <a:t>รพสีจาง</a:t>
              </a:r>
            </a:p>
            <a:p>
              <a:pPr eaLnBrk="1" hangingPunct="1">
                <a:spcBef>
                  <a:spcPts val="0"/>
                </a:spcBef>
              </a:pPr>
              <a:r>
                <a:rPr lang="th-TH" altLang="th-TH" b="0" dirty="0"/>
                <a:t>  - ยางแผ่นผึ่งแห้ง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8BC677-D08C-44B4-8DB8-7D4CD65F748A}"/>
                </a:ext>
              </a:extLst>
            </p:cNvPr>
            <p:cNvSpPr txBox="1"/>
            <p:nvPr/>
          </p:nvSpPr>
          <p:spPr>
            <a:xfrm>
              <a:off x="3753939" y="4927848"/>
              <a:ext cx="3711051" cy="1384995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ยางล้อรถยนต์/จักรยานยนต์/จักรยาน/เครื่องบิน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ยางรัดของ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สายพาน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รองเท้ากีฬา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แถบกันซึมเชื่อมต่อคอนกรีตก่อสร้างอาคารสูง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ฯลฯ</a:t>
              </a:r>
            </a:p>
          </p:txBody>
        </p:sp>
        <p:sp>
          <p:nvSpPr>
            <p:cNvPr id="49" name="สี่เหลี่ยมผืนผ้ามุมมน 48"/>
            <p:cNvSpPr/>
            <p:nvPr/>
          </p:nvSpPr>
          <p:spPr>
            <a:xfrm>
              <a:off x="7729484" y="2629154"/>
              <a:ext cx="1339564" cy="13490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th-TH" sz="14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ส่งออก</a:t>
              </a:r>
            </a:p>
            <a:p>
              <a:pPr>
                <a:tabLst>
                  <a:tab pos="541338" algn="l"/>
                </a:tabLst>
              </a:pPr>
              <a:r>
                <a:rPr lang="th-TH" sz="1400" b="0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 จีน	- ญี่ปุ่น</a:t>
              </a:r>
            </a:p>
            <a:p>
              <a:pPr>
                <a:tabLst>
                  <a:tab pos="541338" algn="l"/>
                </a:tabLst>
              </a:pPr>
              <a:r>
                <a:rPr lang="th-TH" sz="1400" b="0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 สหรัฐฯ	- มาเลเซีย</a:t>
              </a:r>
            </a:p>
            <a:p>
              <a:pPr>
                <a:tabLst>
                  <a:tab pos="541338" algn="l"/>
                </a:tabLst>
              </a:pPr>
              <a:r>
                <a:rPr lang="th-TH" sz="1400" b="0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 ยุโรป	</a:t>
              </a:r>
              <a:r>
                <a:rPr lang="en-US" sz="1400" b="0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 </a:t>
              </a:r>
              <a:r>
                <a:rPr lang="th-TH" sz="1400" b="0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อื่นๆ</a:t>
              </a:r>
            </a:p>
          </p:txBody>
        </p:sp>
        <p:sp>
          <p:nvSpPr>
            <p:cNvPr id="56" name="ลูกศรลง 55"/>
            <p:cNvSpPr/>
            <p:nvPr/>
          </p:nvSpPr>
          <p:spPr bwMode="auto">
            <a:xfrm>
              <a:off x="3301918" y="4517248"/>
              <a:ext cx="330469" cy="244251"/>
            </a:xfrm>
            <a:prstGeom prst="downArrow">
              <a:avLst/>
            </a:prstGeom>
            <a:solidFill>
              <a:schemeClr val="tx1"/>
            </a:solidFill>
            <a:ln w="9525">
              <a:noFill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th-TH" sz="12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7" name="สี่เหลี่ยมผืนผ้า 56"/>
            <p:cNvSpPr/>
            <p:nvPr/>
          </p:nvSpPr>
          <p:spPr>
            <a:xfrm>
              <a:off x="1526749" y="6138882"/>
              <a:ext cx="2164071" cy="523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 fontAlgn="b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1400" b="1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rPr>
                <a:t>การคมนาคม</a:t>
              </a:r>
            </a:p>
            <a:p>
              <a:pPr algn="ctr" fontAlgn="b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th-TH" sz="1400" b="0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rPr>
                <a:t> </a:t>
              </a:r>
              <a:r>
                <a:rPr lang="th-TH" sz="1400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rPr>
                <a:t>ถนนที่ทำจากยางพาราผสมยางมะ</a:t>
              </a:r>
              <a:r>
                <a:rPr lang="th-TH" sz="1400" dirty="0" err="1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rPr>
                <a:t>ตอย</a:t>
              </a:r>
              <a:endParaRPr lang="th-TH" sz="14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0" name="Text Box 8">
              <a:extLst>
                <a:ext uri="{FF2B5EF4-FFF2-40B4-BE49-F238E27FC236}">
                  <a16:creationId xmlns:a16="http://schemas.microsoft.com/office/drawing/2014/main" id="{60952875-D9BF-430B-A6E4-919679417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515" y="1784061"/>
              <a:ext cx="827168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ยางแผ่นดิบ</a:t>
              </a:r>
              <a:endParaRPr lang="th-TH" altLang="th-TH" dirty="0">
                <a:solidFill>
                  <a:schemeClr val="accent2"/>
                </a:solidFill>
              </a:endParaRPr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FBB1F892-71B4-4E24-B8C9-D57BC02595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9138" y="1066743"/>
              <a:ext cx="0" cy="7082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2" name="Line 23">
              <a:extLst>
                <a:ext uri="{FF2B5EF4-FFF2-40B4-BE49-F238E27FC236}">
                  <a16:creationId xmlns:a16="http://schemas.microsoft.com/office/drawing/2014/main" id="{AB6BEF19-27ED-47D0-9161-6E7F6F72E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317" y="2091838"/>
              <a:ext cx="0" cy="706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3" name="Text Box 7">
              <a:extLst>
                <a:ext uri="{FF2B5EF4-FFF2-40B4-BE49-F238E27FC236}">
                  <a16:creationId xmlns:a16="http://schemas.microsoft.com/office/drawing/2014/main" id="{B925DF60-7622-4497-8348-A2D99293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822" y="2798575"/>
              <a:ext cx="1404830" cy="5232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ยางแผ่นรมควัน</a:t>
              </a:r>
              <a:endParaRPr lang="en-US" altLang="th-TH" dirty="0"/>
            </a:p>
            <a:p>
              <a:pPr algn="ctr" eaLnBrk="1" hangingPunct="1">
                <a:spcBef>
                  <a:spcPts val="0"/>
                </a:spcBef>
              </a:pPr>
              <a:r>
                <a:rPr lang="th-TH" altLang="th-TH" b="0" dirty="0"/>
                <a:t>ชั้น 1 – 5 (</a:t>
              </a:r>
              <a:r>
                <a:rPr lang="en-US" altLang="th-TH" b="0" dirty="0"/>
                <a:t>RSS</a:t>
              </a:r>
              <a:r>
                <a:rPr lang="th-TH" altLang="th-TH" b="0" dirty="0"/>
                <a:t>1 – </a:t>
              </a:r>
              <a:r>
                <a:rPr lang="en-US" altLang="th-TH" b="0" dirty="0"/>
                <a:t>RSS5)</a:t>
              </a:r>
              <a:endParaRPr lang="th-TH" altLang="th-TH" b="0" dirty="0">
                <a:solidFill>
                  <a:schemeClr val="accent2"/>
                </a:solidFill>
              </a:endParaRPr>
            </a:p>
          </p:txBody>
        </p:sp>
        <p:sp>
          <p:nvSpPr>
            <p:cNvPr id="2" name="วงรี 1"/>
            <p:cNvSpPr/>
            <p:nvPr/>
          </p:nvSpPr>
          <p:spPr>
            <a:xfrm>
              <a:off x="5276803" y="2697034"/>
              <a:ext cx="1252599" cy="5462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200" b="1" dirty="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ยางคอม</a:t>
              </a:r>
              <a:r>
                <a:rPr lang="th-TH" sz="1200" b="1" dirty="0" err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ปาวด์</a:t>
              </a:r>
              <a:r>
                <a:rPr lang="en-US" sz="1200" b="1" dirty="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/</a:t>
              </a:r>
              <a:endParaRPr lang="th-TH" sz="1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algn="ctr"/>
              <a:r>
                <a:rPr lang="th-TH" sz="1200" b="1" dirty="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ยางผสม</a:t>
              </a:r>
            </a:p>
          </p:txBody>
        </p:sp>
        <p:sp>
          <p:nvSpPr>
            <p:cNvPr id="64" name="Line 23">
              <a:extLst>
                <a:ext uri="{FF2B5EF4-FFF2-40B4-BE49-F238E27FC236}">
                  <a16:creationId xmlns:a16="http://schemas.microsoft.com/office/drawing/2014/main" id="{AB6BEF19-27ED-47D0-9161-6E7F6F72E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5682" y="1959707"/>
              <a:ext cx="809100" cy="7373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5" name="Line 23">
              <a:extLst>
                <a:ext uri="{FF2B5EF4-FFF2-40B4-BE49-F238E27FC236}">
                  <a16:creationId xmlns:a16="http://schemas.microsoft.com/office/drawing/2014/main" id="{AB6BEF19-27ED-47D0-9161-6E7F6F72E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14083" y="1980603"/>
              <a:ext cx="129360" cy="7164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" name="สี่เหลี่ยมผืนผ้า 3"/>
            <p:cNvSpPr/>
            <p:nvPr/>
          </p:nvSpPr>
          <p:spPr>
            <a:xfrm>
              <a:off x="6768439" y="1403342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60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66" name="สี่เหลี่ยมผืนผ้า 65"/>
            <p:cNvSpPr/>
            <p:nvPr/>
          </p:nvSpPr>
          <p:spPr>
            <a:xfrm>
              <a:off x="4535585" y="1403342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23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67" name="สี่เหลี่ยมผืนผ้า 66"/>
            <p:cNvSpPr/>
            <p:nvPr/>
          </p:nvSpPr>
          <p:spPr>
            <a:xfrm>
              <a:off x="2265470" y="1379334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17%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68" name="สี่เหลี่ยมผืนผ้า 67"/>
            <p:cNvSpPr/>
            <p:nvPr/>
          </p:nvSpPr>
          <p:spPr>
            <a:xfrm>
              <a:off x="2270802" y="2395571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17%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69" name="สี่เหลี่ยมผืนผ้า 68"/>
            <p:cNvSpPr/>
            <p:nvPr/>
          </p:nvSpPr>
          <p:spPr>
            <a:xfrm>
              <a:off x="5760957" y="1876040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24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0" name="สี่เหลี่ยมผืนผ้า 69"/>
            <p:cNvSpPr/>
            <p:nvPr/>
          </p:nvSpPr>
          <p:spPr>
            <a:xfrm>
              <a:off x="5276803" y="1876581"/>
              <a:ext cx="375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6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1" name="สี่เหลี่ยมผืนผ้า 70"/>
            <p:cNvSpPr/>
            <p:nvPr/>
          </p:nvSpPr>
          <p:spPr>
            <a:xfrm>
              <a:off x="4550625" y="2395571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17%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2" name="Line 23">
              <a:extLst>
                <a:ext uri="{FF2B5EF4-FFF2-40B4-BE49-F238E27FC236}">
                  <a16:creationId xmlns:a16="http://schemas.microsoft.com/office/drawing/2014/main" id="{AB6BEF19-27ED-47D0-9161-6E7F6F72E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38845" y="2338817"/>
              <a:ext cx="0" cy="2785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73" name="Text Box 7">
              <a:extLst>
                <a:ext uri="{FF2B5EF4-FFF2-40B4-BE49-F238E27FC236}">
                  <a16:creationId xmlns:a16="http://schemas.microsoft.com/office/drawing/2014/main" id="{B925DF60-7622-4497-8348-A2D99293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6326" y="2603367"/>
              <a:ext cx="7583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ยางแท่ง</a:t>
              </a:r>
              <a:endParaRPr lang="th-TH" altLang="th-TH" b="0" dirty="0"/>
            </a:p>
            <a:p>
              <a:pPr eaLnBrk="1" hangingPunct="1">
                <a:spcBef>
                  <a:spcPts val="0"/>
                </a:spcBef>
                <a:buFontTx/>
                <a:buChar char="-"/>
              </a:pPr>
              <a:r>
                <a:rPr lang="th-TH" altLang="th-TH" b="0" dirty="0"/>
                <a:t> </a:t>
              </a:r>
              <a:r>
                <a:rPr lang="en-US" altLang="th-TH" b="0" dirty="0"/>
                <a:t>STR 10</a:t>
              </a:r>
              <a:endParaRPr lang="en-US" altLang="th-TH" b="0" dirty="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ts val="0"/>
                </a:spcBef>
                <a:buFontTx/>
                <a:buChar char="-"/>
              </a:pPr>
              <a:r>
                <a:rPr lang="th-TH" altLang="th-TH" b="0" dirty="0"/>
                <a:t> </a:t>
              </a:r>
              <a:r>
                <a:rPr lang="en-US" altLang="th-TH" b="0" dirty="0"/>
                <a:t>STR 20</a:t>
              </a:r>
              <a:endParaRPr lang="th-TH" altLang="th-TH" b="0" dirty="0"/>
            </a:p>
          </p:txBody>
        </p:sp>
        <p:sp>
          <p:nvSpPr>
            <p:cNvPr id="74" name="สี่เหลี่ยมผืนผ้า 73"/>
            <p:cNvSpPr/>
            <p:nvPr/>
          </p:nvSpPr>
          <p:spPr>
            <a:xfrm>
              <a:off x="6900293" y="2327061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36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5" name="ลูกศรลง 74"/>
            <p:cNvSpPr/>
            <p:nvPr/>
          </p:nvSpPr>
          <p:spPr bwMode="auto">
            <a:xfrm rot="16200000">
              <a:off x="7299684" y="3151707"/>
              <a:ext cx="440625" cy="183188"/>
            </a:xfrm>
            <a:prstGeom prst="downArrow">
              <a:avLst/>
            </a:prstGeom>
            <a:solidFill>
              <a:schemeClr val="tx1"/>
            </a:solidFill>
            <a:ln w="9525">
              <a:noFill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th-TH" sz="12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76" name="สี่เหลี่ยมผืนผ้ามุมมน 75"/>
            <p:cNvSpPr/>
            <p:nvPr/>
          </p:nvSpPr>
          <p:spPr>
            <a:xfrm>
              <a:off x="233119" y="1128089"/>
              <a:ext cx="1049961" cy="440176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th-TH" sz="14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เกษตรกร</a:t>
              </a:r>
              <a:endParaRPr lang="th-TH" sz="14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7" name="สี่เหลี่ยมผืนผ้ามุมมน 76"/>
            <p:cNvSpPr/>
            <p:nvPr/>
          </p:nvSpPr>
          <p:spPr>
            <a:xfrm>
              <a:off x="233120" y="3083605"/>
              <a:ext cx="1049960" cy="440176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th-TH" sz="14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ผู้แปรรูปยางขั้นต้น</a:t>
              </a:r>
              <a:endParaRPr lang="th-TH" sz="14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8" name="สี่เหลี่ยมผืนผ้ามุมมน 77"/>
            <p:cNvSpPr/>
            <p:nvPr/>
          </p:nvSpPr>
          <p:spPr>
            <a:xfrm>
              <a:off x="233119" y="5349810"/>
              <a:ext cx="1067228" cy="571226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th-TH" sz="14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ผู้แปรรูป</a:t>
              </a:r>
              <a:endParaRPr lang="en-US" sz="14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algn="ctr"/>
              <a:r>
                <a:rPr lang="th-TH" sz="14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ผลิตภัณฑ์ยาง</a:t>
              </a:r>
              <a:endParaRPr lang="th-TH" sz="14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79" name="Picture 57" descr="ดาวน์โหลด (1).jpg">
              <a:extLst>
                <a:ext uri="{FF2B5EF4-FFF2-40B4-BE49-F238E27FC236}">
                  <a16:creationId xmlns:a16="http://schemas.microsoft.com/office/drawing/2014/main" id="{7B2C9135-98FD-4360-8C74-864B17D5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162" y="1347929"/>
              <a:ext cx="1137281" cy="9450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0" name="Picture 22" descr="https://encrypted-tbn3.gstatic.com/images?q=tbn:ANd9GcTHRWa5nWtVcxzYUuUAOAhms2J7KeABhurrmX-yv_FcjbptC_0D">
              <a:extLst>
                <a:ext uri="{FF2B5EF4-FFF2-40B4-BE49-F238E27FC236}">
                  <a16:creationId xmlns:a16="http://schemas.microsoft.com/office/drawing/2014/main" id="{5762AFDD-D151-4A64-8EB8-A1C4A243A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24785" y="1241053"/>
              <a:ext cx="865889" cy="115451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1" name="Picture 26" descr="https://encrypted-tbn1.gstatic.com/images?q=tbn:ANd9GcTjyTF_OijKJSZxHcqSn58ReEIh-wDggNNnGgN_FzkwZGDMJDnTHQ">
              <a:extLst>
                <a:ext uri="{FF2B5EF4-FFF2-40B4-BE49-F238E27FC236}">
                  <a16:creationId xmlns:a16="http://schemas.microsoft.com/office/drawing/2014/main" id="{F076C513-3FBF-4650-83DB-F57BB5A54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31964" y="1312177"/>
              <a:ext cx="950102" cy="9437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2" name="Picture 8" descr="https://encrypted-tbn3.gstatic.com/images?q=tbn:ANd9GcRNLUKOy45HiuY6ZHgfanqzdXjEnU-_64apcZ99zo0aw-VZNHaD_A">
              <a:extLst>
                <a:ext uri="{FF2B5EF4-FFF2-40B4-BE49-F238E27FC236}">
                  <a16:creationId xmlns:a16="http://schemas.microsoft.com/office/drawing/2014/main" id="{605183A8-1295-4EB7-B37A-E37ED6F97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08220" y="2238746"/>
              <a:ext cx="743885" cy="11539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3" name="Picture 4">
              <a:extLst>
                <a:ext uri="{FF2B5EF4-FFF2-40B4-BE49-F238E27FC236}">
                  <a16:creationId xmlns:a16="http://schemas.microsoft.com/office/drawing/2014/main" id="{507B87D0-1993-4F49-A412-977B4927B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653" y="3563149"/>
              <a:ext cx="660197" cy="798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8514" y="3432350"/>
              <a:ext cx="957137" cy="9571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สี่เหลี่ยมผืนผ้า 47"/>
            <p:cNvSpPr/>
            <p:nvPr/>
          </p:nvSpPr>
          <p:spPr bwMode="auto">
            <a:xfrm>
              <a:off x="1331640" y="2406685"/>
              <a:ext cx="6058575" cy="20372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th-TH" sz="12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84" name="สี่เหลี่ยมผืนผ้า 83"/>
            <p:cNvSpPr/>
            <p:nvPr/>
          </p:nvSpPr>
          <p:spPr>
            <a:xfrm>
              <a:off x="7369610" y="2772913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85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5" name="สี่เหลี่ยมผืนผ้า 84"/>
            <p:cNvSpPr/>
            <p:nvPr/>
          </p:nvSpPr>
          <p:spPr>
            <a:xfrm>
              <a:off x="3604695" y="4443924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15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86" name="Picture 50" descr="images (2).jpg">
              <a:extLst>
                <a:ext uri="{FF2B5EF4-FFF2-40B4-BE49-F238E27FC236}">
                  <a16:creationId xmlns:a16="http://schemas.microsoft.com/office/drawing/2014/main" id="{78F599C9-62FC-4403-BDA0-8C1098707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090370">
              <a:off x="2622355" y="4961675"/>
              <a:ext cx="494725" cy="494089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7" name="Picture 51">
              <a:extLst>
                <a:ext uri="{FF2B5EF4-FFF2-40B4-BE49-F238E27FC236}">
                  <a16:creationId xmlns:a16="http://schemas.microsoft.com/office/drawing/2014/main" id="{EFAE67CC-906D-4442-B1CF-D3BD22E81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56009">
              <a:off x="3172394" y="4919251"/>
              <a:ext cx="454800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53">
              <a:extLst>
                <a:ext uri="{FF2B5EF4-FFF2-40B4-BE49-F238E27FC236}">
                  <a16:creationId xmlns:a16="http://schemas.microsoft.com/office/drawing/2014/main" id="{F47470A6-B849-4814-95C8-02A5C1008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4036">
              <a:off x="3261159" y="5643326"/>
              <a:ext cx="365765" cy="555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54">
              <a:extLst>
                <a:ext uri="{FF2B5EF4-FFF2-40B4-BE49-F238E27FC236}">
                  <a16:creationId xmlns:a16="http://schemas.microsoft.com/office/drawing/2014/main" id="{8B5042FE-FFF1-4381-AAE0-AFB20251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92273">
              <a:off x="7508513" y="4888638"/>
              <a:ext cx="441938" cy="965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55">
              <a:extLst>
                <a:ext uri="{FF2B5EF4-FFF2-40B4-BE49-F238E27FC236}">
                  <a16:creationId xmlns:a16="http://schemas.microsoft.com/office/drawing/2014/main" id="{0F10DDA8-41D4-406E-9DF5-153AB0F57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92178">
              <a:off x="8088218" y="4946231"/>
              <a:ext cx="575944" cy="85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67">
              <a:extLst>
                <a:ext uri="{FF2B5EF4-FFF2-40B4-BE49-F238E27FC236}">
                  <a16:creationId xmlns:a16="http://schemas.microsoft.com/office/drawing/2014/main" id="{F8C36C25-88A9-48D1-83BD-7475CCC39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5505" y="4973773"/>
              <a:ext cx="995345" cy="882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68">
              <a:extLst>
                <a:ext uri="{FF2B5EF4-FFF2-40B4-BE49-F238E27FC236}">
                  <a16:creationId xmlns:a16="http://schemas.microsoft.com/office/drawing/2014/main" id="{7C082F42-A1F2-4235-9F1F-B98DD0824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253" y="5840726"/>
              <a:ext cx="893219" cy="900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สี่เหลี่ยมผืนผ้า 54"/>
            <p:cNvSpPr/>
            <p:nvPr/>
          </p:nvSpPr>
          <p:spPr bwMode="auto">
            <a:xfrm>
              <a:off x="1428268" y="4799029"/>
              <a:ext cx="7473416" cy="19580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th-TH" sz="1200">
                <a:latin typeface="TH SarabunPSK" pitchFamily="34" charset="-34"/>
                <a:cs typeface="TH SarabunPSK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5969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idx="4294967295"/>
          </p:nvPr>
        </p:nvSpPr>
        <p:spPr>
          <a:xfrm>
            <a:off x="467245" y="170215"/>
            <a:ext cx="8229600" cy="7064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ขอบเขตการศึกษา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5A325-3DAC-46CE-A54B-983CE054A423}"/>
              </a:ext>
            </a:extLst>
          </p:cNvPr>
          <p:cNvSpPr txBox="1"/>
          <p:nvPr/>
        </p:nvSpPr>
        <p:spPr>
          <a:xfrm>
            <a:off x="913777" y="4191471"/>
            <a:ext cx="7546649" cy="4616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พยากรณ์ความต้องการใช้ยางพาราภายในประเทศและจากต่างประเทศ</a:t>
            </a:r>
            <a:endParaRPr lang="en-US" sz="2400" b="1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5" name="ตาราง 6">
            <a:extLst>
              <a:ext uri="{FF2B5EF4-FFF2-40B4-BE49-F238E27FC236}">
                <a16:creationId xmlns:a16="http://schemas.microsoft.com/office/drawing/2014/main" id="{99A5B085-614F-45E1-B6FC-B1828FC6186E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4925923"/>
          <a:ext cx="8642359" cy="1311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793"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คำอธิบาย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หน่วย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31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2400" b="1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lnRubberD</a:t>
                      </a:r>
                      <a:endParaRPr lang="en-US" sz="2400" b="1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ปริมาณความต้องการใช้ยางพาราภายในประเทศของไทย 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(ตัน)</a:t>
                      </a:r>
                      <a:endParaRPr lang="en-US" sz="2400" u="none" strike="noStrike" dirty="0"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กรมวิชาการเกษตร</a:t>
                      </a:r>
                      <a:endParaRPr lang="en-US" sz="24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54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2400" b="1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lnRubberEx</a:t>
                      </a:r>
                      <a:endParaRPr lang="en-US" sz="2400" b="1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ปริมาณความต้องการใช้ยางพาราเพื่อการส่งออกของไทย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(ตัน)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กรมศุลกากร</a:t>
                      </a:r>
                      <a:endParaRPr lang="en-US" sz="24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กลุ่ม 13"/>
          <p:cNvGrpSpPr/>
          <p:nvPr/>
        </p:nvGrpSpPr>
        <p:grpSpPr>
          <a:xfrm>
            <a:off x="611560" y="884262"/>
            <a:ext cx="7812548" cy="3048794"/>
            <a:chOff x="611560" y="884262"/>
            <a:chExt cx="7812548" cy="30487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27F34E-D73D-4B44-93F0-C1FE31A04CA2}"/>
                </a:ext>
              </a:extLst>
            </p:cNvPr>
            <p:cNvSpPr txBox="1"/>
            <p:nvPr/>
          </p:nvSpPr>
          <p:spPr>
            <a:xfrm>
              <a:off x="2179913" y="1297747"/>
              <a:ext cx="4949319" cy="34059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ความต้องการใช้ทั้งหมด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E38A04-DEAC-497E-A8D0-52305917D21C}"/>
                </a:ext>
              </a:extLst>
            </p:cNvPr>
            <p:cNvSpPr txBox="1"/>
            <p:nvPr/>
          </p:nvSpPr>
          <p:spPr>
            <a:xfrm>
              <a:off x="2188663" y="3592463"/>
              <a:ext cx="1510349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การใช้ภายในประเทศ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719832-E555-4D8C-937E-E42AB1847F2D}"/>
                </a:ext>
              </a:extLst>
            </p:cNvPr>
            <p:cNvSpPr txBox="1"/>
            <p:nvPr/>
          </p:nvSpPr>
          <p:spPr>
            <a:xfrm>
              <a:off x="5863131" y="3592463"/>
              <a:ext cx="1338828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วัตถุดิบเพื่อส่งออก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7C9C5F-0059-452B-BA74-FC6FEB86A89D}"/>
                </a:ext>
              </a:extLst>
            </p:cNvPr>
            <p:cNvSpPr txBox="1"/>
            <p:nvPr/>
          </p:nvSpPr>
          <p:spPr>
            <a:xfrm>
              <a:off x="611560" y="2293819"/>
              <a:ext cx="1440159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ยางแผ่นรมควัน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797A15-7848-40D7-A739-D0B68A09EF76}"/>
                </a:ext>
              </a:extLst>
            </p:cNvPr>
            <p:cNvSpPr txBox="1"/>
            <p:nvPr/>
          </p:nvSpPr>
          <p:spPr>
            <a:xfrm>
              <a:off x="2267743" y="2301318"/>
              <a:ext cx="965721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ยางแท่ง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73AF31-E2D7-42E9-B15E-0DB51D50220E}"/>
                </a:ext>
              </a:extLst>
            </p:cNvPr>
            <p:cNvSpPr txBox="1"/>
            <p:nvPr/>
          </p:nvSpPr>
          <p:spPr>
            <a:xfrm>
              <a:off x="3491879" y="2268045"/>
              <a:ext cx="1298096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น้ำยางข้น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11" name="Straight Arrow Connector 17">
              <a:extLst>
                <a:ext uri="{FF2B5EF4-FFF2-40B4-BE49-F238E27FC236}">
                  <a16:creationId xmlns:a16="http://schemas.microsoft.com/office/drawing/2014/main" id="{9D960A3F-3134-4D36-9277-7F5286D1F9FB}"/>
                </a:ext>
              </a:extLst>
            </p:cNvPr>
            <p:cNvCxnSpPr/>
            <p:nvPr/>
          </p:nvCxnSpPr>
          <p:spPr>
            <a:xfrm>
              <a:off x="3010992" y="2965367"/>
              <a:ext cx="0" cy="6053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8">
              <a:extLst>
                <a:ext uri="{FF2B5EF4-FFF2-40B4-BE49-F238E27FC236}">
                  <a16:creationId xmlns:a16="http://schemas.microsoft.com/office/drawing/2014/main" id="{BC7F87FD-7BB8-45EF-8983-AB04056265FE}"/>
                </a:ext>
              </a:extLst>
            </p:cNvPr>
            <p:cNvCxnSpPr/>
            <p:nvPr/>
          </p:nvCxnSpPr>
          <p:spPr>
            <a:xfrm>
              <a:off x="6536524" y="2954495"/>
              <a:ext cx="0" cy="627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D5144FCC-2858-4B37-A112-C8015A145CA4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1" y="1926441"/>
              <a:ext cx="65789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31">
              <a:extLst>
                <a:ext uri="{FF2B5EF4-FFF2-40B4-BE49-F238E27FC236}">
                  <a16:creationId xmlns:a16="http://schemas.microsoft.com/office/drawing/2014/main" id="{646EBE6E-296A-4C90-B078-001C65EBD18A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59" y="1934412"/>
              <a:ext cx="0" cy="312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35">
              <a:extLst>
                <a:ext uri="{FF2B5EF4-FFF2-40B4-BE49-F238E27FC236}">
                  <a16:creationId xmlns:a16="http://schemas.microsoft.com/office/drawing/2014/main" id="{B8F900FE-106A-4A9F-AAA4-28E2DF7EDD33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1" y="1934412"/>
              <a:ext cx="0" cy="366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36">
              <a:extLst>
                <a:ext uri="{FF2B5EF4-FFF2-40B4-BE49-F238E27FC236}">
                  <a16:creationId xmlns:a16="http://schemas.microsoft.com/office/drawing/2014/main" id="{43AAEE9A-5F61-457D-AAAF-F83C49A60E3A}"/>
                </a:ext>
              </a:extLst>
            </p:cNvPr>
            <p:cNvCxnSpPr>
              <a:cxnSpLocks/>
            </p:cNvCxnSpPr>
            <p:nvPr/>
          </p:nvCxnSpPr>
          <p:spPr>
            <a:xfrm>
              <a:off x="6215339" y="1914095"/>
              <a:ext cx="0" cy="320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DD5AB1-7FA2-47D2-B5FE-CF7B85F6C397}"/>
                </a:ext>
              </a:extLst>
            </p:cNvPr>
            <p:cNvSpPr txBox="1"/>
            <p:nvPr/>
          </p:nvSpPr>
          <p:spPr>
            <a:xfrm>
              <a:off x="4353046" y="884262"/>
              <a:ext cx="603050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100%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5429C7-5205-4D24-89C5-0FFB4541B5AF}"/>
                </a:ext>
              </a:extLst>
            </p:cNvPr>
            <p:cNvSpPr txBox="1"/>
            <p:nvPr/>
          </p:nvSpPr>
          <p:spPr>
            <a:xfrm>
              <a:off x="6685471" y="3097746"/>
              <a:ext cx="516488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85%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266ECB-0ED1-4785-AF26-F2B09CA3A902}"/>
                </a:ext>
              </a:extLst>
            </p:cNvPr>
            <p:cNvSpPr txBox="1"/>
            <p:nvPr/>
          </p:nvSpPr>
          <p:spPr>
            <a:xfrm>
              <a:off x="3097534" y="3094427"/>
              <a:ext cx="516488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CA9C1F-70D3-4454-BB99-9C28E6EE2AB4}"/>
                </a:ext>
              </a:extLst>
            </p:cNvPr>
            <p:cNvSpPr txBox="1"/>
            <p:nvPr/>
          </p:nvSpPr>
          <p:spPr>
            <a:xfrm>
              <a:off x="6365240" y="1924003"/>
              <a:ext cx="516487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29%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336CC-B780-4985-AD9D-EDBDE9F28FAF}"/>
                </a:ext>
              </a:extLst>
            </p:cNvPr>
            <p:cNvSpPr txBox="1"/>
            <p:nvPr/>
          </p:nvSpPr>
          <p:spPr>
            <a:xfrm>
              <a:off x="2838335" y="1932342"/>
              <a:ext cx="516487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36%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392E46-151C-4CA3-887D-2A049B676C3C}"/>
                </a:ext>
              </a:extLst>
            </p:cNvPr>
            <p:cNvSpPr txBox="1"/>
            <p:nvPr/>
          </p:nvSpPr>
          <p:spPr>
            <a:xfrm>
              <a:off x="4323802" y="1908349"/>
              <a:ext cx="516487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17%</a:t>
              </a:r>
            </a:p>
          </p:txBody>
        </p:sp>
        <p:cxnSp>
          <p:nvCxnSpPr>
            <p:cNvPr id="17" name="ตัวเชื่อมต่อตรง 16"/>
            <p:cNvCxnSpPr/>
            <p:nvPr/>
          </p:nvCxnSpPr>
          <p:spPr>
            <a:xfrm>
              <a:off x="1259631" y="2673973"/>
              <a:ext cx="0" cy="291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ตัวเชื่อมต่อตรง 28"/>
            <p:cNvCxnSpPr/>
            <p:nvPr/>
          </p:nvCxnSpPr>
          <p:spPr>
            <a:xfrm>
              <a:off x="2708356" y="2673973"/>
              <a:ext cx="0" cy="291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ตัวเชื่อมต่อตรง 30"/>
            <p:cNvCxnSpPr/>
            <p:nvPr/>
          </p:nvCxnSpPr>
          <p:spPr>
            <a:xfrm flipH="1">
              <a:off x="1259631" y="2965367"/>
              <a:ext cx="66448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73AF31-E2D7-42E9-B15E-0DB51D50220E}"/>
                </a:ext>
              </a:extLst>
            </p:cNvPr>
            <p:cNvSpPr txBox="1"/>
            <p:nvPr/>
          </p:nvSpPr>
          <p:spPr>
            <a:xfrm>
              <a:off x="5076055" y="2234913"/>
              <a:ext cx="2029004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ยางคอม</a:t>
              </a:r>
              <a:r>
                <a:rPr lang="th-TH" sz="1800" b="1" dirty="0" err="1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ปาวด์</a:t>
              </a:r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และยางผสม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73AF31-E2D7-42E9-B15E-0DB51D50220E}"/>
                </a:ext>
              </a:extLst>
            </p:cNvPr>
            <p:cNvSpPr txBox="1"/>
            <p:nvPr/>
          </p:nvSpPr>
          <p:spPr>
            <a:xfrm>
              <a:off x="7420497" y="2234913"/>
              <a:ext cx="967926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ยางอื่นๆ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43" name="Straight Arrow Connector 35">
              <a:extLst>
                <a:ext uri="{FF2B5EF4-FFF2-40B4-BE49-F238E27FC236}">
                  <a16:creationId xmlns:a16="http://schemas.microsoft.com/office/drawing/2014/main" id="{B8F900FE-106A-4A9F-AAA4-28E2DF7EDD33}"/>
                </a:ext>
              </a:extLst>
            </p:cNvPr>
            <p:cNvCxnSpPr>
              <a:cxnSpLocks/>
            </p:cNvCxnSpPr>
            <p:nvPr/>
          </p:nvCxnSpPr>
          <p:spPr>
            <a:xfrm>
              <a:off x="2699791" y="1934412"/>
              <a:ext cx="0" cy="366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36">
              <a:extLst>
                <a:ext uri="{FF2B5EF4-FFF2-40B4-BE49-F238E27FC236}">
                  <a16:creationId xmlns:a16="http://schemas.microsoft.com/office/drawing/2014/main" id="{43AAEE9A-5F61-457D-AAAF-F83C49A60E3A}"/>
                </a:ext>
              </a:extLst>
            </p:cNvPr>
            <p:cNvCxnSpPr>
              <a:cxnSpLocks/>
            </p:cNvCxnSpPr>
            <p:nvPr/>
          </p:nvCxnSpPr>
          <p:spPr>
            <a:xfrm>
              <a:off x="7838593" y="1914095"/>
              <a:ext cx="0" cy="320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ตัวเชื่อมต่อตรง 48"/>
            <p:cNvCxnSpPr/>
            <p:nvPr/>
          </p:nvCxnSpPr>
          <p:spPr>
            <a:xfrm>
              <a:off x="4211959" y="2633342"/>
              <a:ext cx="0" cy="332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ตัวเชื่อมต่อตรง 59"/>
            <p:cNvCxnSpPr/>
            <p:nvPr/>
          </p:nvCxnSpPr>
          <p:spPr>
            <a:xfrm>
              <a:off x="6228183" y="2603890"/>
              <a:ext cx="0" cy="361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ตัวเชื่อมต่อตรง 62"/>
            <p:cNvCxnSpPr/>
            <p:nvPr/>
          </p:nvCxnSpPr>
          <p:spPr>
            <a:xfrm>
              <a:off x="7904460" y="2603890"/>
              <a:ext cx="0" cy="361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6336CC-B780-4985-AD9D-EDBDE9F28FAF}"/>
                </a:ext>
              </a:extLst>
            </p:cNvPr>
            <p:cNvSpPr txBox="1"/>
            <p:nvPr/>
          </p:nvSpPr>
          <p:spPr>
            <a:xfrm>
              <a:off x="1398175" y="1932342"/>
              <a:ext cx="516487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17%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5CA9C1F-70D3-4454-BB99-9C28E6EE2AB4}"/>
                </a:ext>
              </a:extLst>
            </p:cNvPr>
            <p:cNvSpPr txBox="1"/>
            <p:nvPr/>
          </p:nvSpPr>
          <p:spPr>
            <a:xfrm>
              <a:off x="7994183" y="1902889"/>
              <a:ext cx="429925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1%</a:t>
              </a:r>
            </a:p>
          </p:txBody>
        </p:sp>
        <p:cxnSp>
          <p:nvCxnSpPr>
            <p:cNvPr id="37" name="ตัวเชื่อมต่อตรง 36"/>
            <p:cNvCxnSpPr/>
            <p:nvPr/>
          </p:nvCxnSpPr>
          <p:spPr>
            <a:xfrm>
              <a:off x="4716016" y="1642743"/>
              <a:ext cx="0" cy="274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871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2400" b="1" i="0" u="none" strike="noStrike" kern="1200" baseline="0">
                <a:solidFill>
                  <a:srgbClr val="000000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r>
              <a:rPr lang="th-TH" sz="3200" b="1" dirty="0">
                <a:latin typeface="TH SarabunPSK" pitchFamily="34" charset="-34"/>
                <a:ea typeface="+mn-ea"/>
                <a:cs typeface="TH SarabunPSK" pitchFamily="34" charset="-34"/>
              </a:rPr>
              <a:t>ปริมาณการใช้ยางพาราภายในประเทศและเพื่อการส่งออก ปี 2550-2562</a:t>
            </a:r>
          </a:p>
        </p:txBody>
      </p:sp>
      <p:graphicFrame>
        <p:nvGraphicFramePr>
          <p:cNvPr id="6" name="แผนภูมิ 5"/>
          <p:cNvGraphicFramePr/>
          <p:nvPr/>
        </p:nvGraphicFramePr>
        <p:xfrm>
          <a:off x="611560" y="1196752"/>
          <a:ext cx="8029404" cy="4136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1619672" y="5517232"/>
          <a:ext cx="6120680" cy="10081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03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ค่าเฉลี่ย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ค่าสูงสุด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ค่าต่ำสุด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ส่วนเบี่ยงเบนมาตรฐาน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RubberD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43,900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91,217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21,652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9,782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RubberEX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276,303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455,166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148,983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64,656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764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idx="4294967295"/>
          </p:nvPr>
        </p:nvSpPr>
        <p:spPr>
          <a:xfrm>
            <a:off x="395536" y="317934"/>
            <a:ext cx="8229600" cy="77787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ผลการศึกษา - ยางพารา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AA551-CF5B-4A46-94FA-8C7727590C98}"/>
              </a:ext>
            </a:extLst>
          </p:cNvPr>
          <p:cNvSpPr txBox="1"/>
          <p:nvPr/>
        </p:nvSpPr>
        <p:spPr>
          <a:xfrm>
            <a:off x="395536" y="1196752"/>
            <a:ext cx="8341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rgbClr val="0000CC"/>
                </a:solidFill>
                <a:latin typeface="TH SarabunPSK" pitchFamily="34" charset="-34"/>
                <a:cs typeface="TH SarabunPSK" pitchFamily="34" charset="-34"/>
              </a:rPr>
              <a:t>เปรียบเทียบความแม่นยำของแบบจำลอง </a:t>
            </a:r>
            <a:r>
              <a:rPr lang="en-US" b="1" dirty="0">
                <a:solidFill>
                  <a:srgbClr val="0000CC"/>
                </a:solidFill>
                <a:latin typeface="TH SarabunPSK" pitchFamily="34" charset="-34"/>
                <a:cs typeface="TH SarabunPSK" pitchFamily="34" charset="-34"/>
              </a:rPr>
              <a:t>Holt-Winters, ARIMA </a:t>
            </a:r>
            <a:r>
              <a:rPr lang="th-TH" b="1" dirty="0">
                <a:solidFill>
                  <a:srgbClr val="0000CC"/>
                </a:solidFill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b="1" dirty="0">
                <a:solidFill>
                  <a:srgbClr val="0000CC"/>
                </a:solidFill>
                <a:latin typeface="TH SarabunPSK" pitchFamily="34" charset="-34"/>
                <a:cs typeface="TH SarabunPSK" pitchFamily="34" charset="-34"/>
              </a:rPr>
              <a:t>VAR/VECM</a:t>
            </a:r>
            <a:endParaRPr lang="en-US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8" name="ตาราง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358764"/>
              </p:ext>
            </p:extLst>
          </p:nvPr>
        </p:nvGraphicFramePr>
        <p:xfrm>
          <a:off x="395536" y="1653968"/>
          <a:ext cx="8363274" cy="3855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8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1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796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แบบจำลอง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In-sample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Ex-post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5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2550M1-2560M12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2561M1-2562M12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RMSE1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MAPE1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RubberD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Holt-Winters (Additive)</a:t>
                      </a:r>
                      <a:r>
                        <a:rPr lang="en-US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l-GR" sz="2000" dirty="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α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=0.01, </a:t>
                      </a:r>
                      <a:r>
                        <a:rPr lang="el-GR" sz="2000" dirty="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β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=0.00, </a:t>
                      </a:r>
                      <a:r>
                        <a:rPr lang="el-GR" sz="2000" dirty="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γ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</a:t>
                      </a:r>
                      <a:r>
                        <a:rPr lang="el-GR" sz="2000" dirty="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0.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00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4,162.39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6.98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8,059.77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9.05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ARIMA</a:t>
                      </a: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4,0,3</a:t>
                      </a: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12,120.71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21.82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8,816.62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8.27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7,675.53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13.12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12,831.87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22.31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945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RubberEx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00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Holt-Winters (Additive) </a:t>
                      </a:r>
                      <a:r>
                        <a:rPr lang="el-GR" sz="200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α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=0.89, </a:t>
                      </a:r>
                      <a:r>
                        <a:rPr lang="el-GR" sz="200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β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=0.00, </a:t>
                      </a:r>
                      <a:r>
                        <a:rPr lang="el-GR" sz="200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γ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</a:t>
                      </a:r>
                      <a:r>
                        <a:rPr lang="el-GR" sz="200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0.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00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23,002.09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6.65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48,699.14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9.84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4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ARIMA(1,</a:t>
                      </a: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0) + 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Seasonal dummies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48,637.01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15.01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47,281.45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9.70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52,720.60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16.67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73,700.13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18.64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สี่เหลี่ยมผืนผ้า 11"/>
          <p:cNvSpPr/>
          <p:nvPr/>
        </p:nvSpPr>
        <p:spPr>
          <a:xfrm>
            <a:off x="6732240" y="3068960"/>
            <a:ext cx="172819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6732240" y="4797152"/>
            <a:ext cx="172819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07F4002-1D13-4C42-A7BE-6D565ECF01F2}"/>
              </a:ext>
            </a:extLst>
          </p:cNvPr>
          <p:cNvSpPr txBox="1">
            <a:spLocks/>
          </p:cNvSpPr>
          <p:nvPr/>
        </p:nvSpPr>
        <p:spPr>
          <a:xfrm>
            <a:off x="467544" y="5575064"/>
            <a:ext cx="7920880" cy="10942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marL="171450" indent="-137160" defTabSz="685800">
              <a:lnSpc>
                <a:spcPct val="90000"/>
              </a:lnSpc>
              <a:spcBef>
                <a:spcPts val="1000"/>
              </a:spcBef>
              <a:buClr>
                <a:srgbClr val="4F81BD"/>
              </a:buClr>
              <a:buSzPct val="80000"/>
              <a:defRPr/>
            </a:pP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หมายเหตุ แบบจำลอง </a:t>
            </a:r>
            <a:r>
              <a:rPr lang="en-US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VAR</a:t>
            </a:r>
            <a:endParaRPr lang="th-TH" sz="1600" b="1" u="sng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marL="171450" indent="-137160" defTabSz="685800">
              <a:lnSpc>
                <a:spcPct val="90000"/>
              </a:lnSpc>
              <a:spcBef>
                <a:spcPts val="1000"/>
              </a:spcBef>
              <a:buClr>
                <a:srgbClr val="4F81BD"/>
              </a:buClr>
              <a:buSzPct val="80000"/>
              <a:buFont typeface="Corbel" pitchFamily="34" charset="0"/>
              <a:buChar char="•"/>
              <a:defRPr/>
            </a:pPr>
            <a:r>
              <a:rPr lang="th-TH" sz="16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กำหนดตัวแปรภายใน </a:t>
            </a:r>
            <a:r>
              <a:rPr lang="th-TH" sz="16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ได้แก่</a:t>
            </a:r>
            <a:r>
              <a:rPr lang="th-TH" sz="1600" b="1" dirty="0">
                <a:solidFill>
                  <a:srgbClr val="4F81BD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16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RubberD</a:t>
            </a:r>
            <a:r>
              <a:rPr lang="en-US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sz="16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RubberEX</a:t>
            </a:r>
            <a:endParaRPr lang="th-TH" sz="16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pPr marL="171450" indent="-137160" defTabSz="685800">
              <a:lnSpc>
                <a:spcPct val="90000"/>
              </a:lnSpc>
              <a:spcBef>
                <a:spcPts val="1000"/>
              </a:spcBef>
              <a:buClr>
                <a:srgbClr val="4F81BD"/>
              </a:buClr>
              <a:buSzPct val="80000"/>
              <a:buFont typeface="Corbel" pitchFamily="34" charset="0"/>
              <a:buChar char="•"/>
              <a:defRPr/>
            </a:pPr>
            <a:r>
              <a:rPr lang="th-TH" sz="16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ตัวแปรทุกตัวอยู่ในรูป </a:t>
            </a:r>
            <a:r>
              <a:rPr lang="en-US" sz="16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I(0)</a:t>
            </a:r>
            <a:endParaRPr lang="th-TH" sz="1600" b="1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7155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4294967295"/>
          </p:nvPr>
        </p:nvSpPr>
        <p:spPr>
          <a:xfrm>
            <a:off x="467544" y="1124744"/>
            <a:ext cx="5111750" cy="95408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dirty="0" err="1">
                <a:latin typeface="TH SarabunPSK" pitchFamily="34" charset="-34"/>
              </a:rPr>
              <a:t>RubberD</a:t>
            </a:r>
            <a:r>
              <a:rPr lang="en-US" sz="2000" b="1" dirty="0">
                <a:latin typeface="TH SarabunPSK" pitchFamily="34" charset="-34"/>
              </a:rPr>
              <a:t> </a:t>
            </a:r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</a:rPr>
              <a:t>ใช้</a:t>
            </a:r>
            <a:r>
              <a:rPr lang="th-TH" sz="2000" b="1" dirty="0">
                <a:latin typeface="TH SarabunPSK" pitchFamily="34" charset="-34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</a:rPr>
              <a:t>Holt Winters</a:t>
            </a:r>
            <a:r>
              <a:rPr lang="en-US" sz="2000" b="1" dirty="0">
                <a:solidFill>
                  <a:srgbClr val="0000CC"/>
                </a:solidFill>
                <a:latin typeface="TH SarabunPSK" pitchFamily="34" charset="-34"/>
              </a:rPr>
              <a:t> </a:t>
            </a:r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</a:rPr>
              <a:t>พยากรณ์</a:t>
            </a:r>
          </a:p>
          <a:p>
            <a:pPr>
              <a:buNone/>
            </a:pPr>
            <a:r>
              <a:rPr lang="en-US" sz="2000" b="1" dirty="0" err="1">
                <a:latin typeface="TH SarabunPSK" pitchFamily="34" charset="-34"/>
              </a:rPr>
              <a:t>RubberEX</a:t>
            </a:r>
            <a:r>
              <a:rPr lang="en-US" sz="2000" b="1" dirty="0">
                <a:latin typeface="TH SarabunPSK" pitchFamily="34" charset="-34"/>
              </a:rPr>
              <a:t> </a:t>
            </a:r>
            <a:r>
              <a:rPr lang="th-TH" sz="2000" b="1" dirty="0">
                <a:latin typeface="TH SarabunPSK" pitchFamily="34" charset="-34"/>
              </a:rPr>
              <a:t>ใช้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ARIMA(1,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0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,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0) +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Seasonal dummies </a:t>
            </a:r>
            <a:r>
              <a:rPr lang="th-TH" sz="20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พยากรณ์</a:t>
            </a:r>
            <a:endParaRPr lang="en-US" sz="2000" b="1" dirty="0">
              <a:solidFill>
                <a:schemeClr val="tx1"/>
              </a:solidFill>
              <a:latin typeface="TH SarabunPSK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341785" y="332656"/>
            <a:ext cx="502230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3333FF"/>
                </a:solidFill>
                <a:cs typeface="TH SarabunPSK" pitchFamily="34" charset="-34"/>
              </a:rPr>
              <a:t>การพยากรณ์จากแบบจำลองที่แม่นยำที่สุด</a:t>
            </a:r>
            <a:endParaRPr lang="en-US" sz="3200" dirty="0">
              <a:solidFill>
                <a:prstClr val="black"/>
              </a:solidFill>
            </a:endParaRPr>
          </a:p>
        </p:txBody>
      </p:sp>
      <p:graphicFrame>
        <p:nvGraphicFramePr>
          <p:cNvPr id="7" name="ตาราง 6"/>
          <p:cNvGraphicFramePr>
            <a:graphicFrameLocks noGrp="1"/>
          </p:cNvGraphicFramePr>
          <p:nvPr/>
        </p:nvGraphicFramePr>
        <p:xfrm>
          <a:off x="5868144" y="476672"/>
          <a:ext cx="2956728" cy="5975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4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เวลา</a:t>
                      </a:r>
                      <a:endParaRPr lang="th-TH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RubberD</a:t>
                      </a:r>
                      <a:endParaRPr lang="en-US" sz="1400" b="1" i="0" u="none" strike="noStrike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RubberEX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56,780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352,070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ก.พ.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56,154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344,175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มี.ค.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58,572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337,718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52,179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286,609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57,517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276,278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58,976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271,418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58,877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288,284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61,896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298,213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60,027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288,688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59,826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306,604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60,542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310,209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54,096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325,240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รวม</a:t>
                      </a:r>
                      <a:endParaRPr lang="th-TH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695,443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3,685,506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58,790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303,984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ก.พ.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58,164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302,460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มี.ค.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60,581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301,530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54,189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255,217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59,527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249,045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60,985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247,793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60,887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267,789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63,906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280,434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62,037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273,264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61,836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293,224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62,552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298,601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56,106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315,171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รวม</a:t>
                      </a:r>
                      <a:endParaRPr lang="th-TH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719,562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3,388,513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graphicFrame>
        <p:nvGraphicFramePr>
          <p:cNvPr id="6" name="แผนภูมิ 5"/>
          <p:cNvGraphicFramePr>
            <a:graphicFrameLocks/>
          </p:cNvGraphicFramePr>
          <p:nvPr/>
        </p:nvGraphicFramePr>
        <p:xfrm>
          <a:off x="179512" y="2348880"/>
          <a:ext cx="5400599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1175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idx="1"/>
              </p:nvPr>
            </p:nvSpPr>
            <p:spPr>
              <a:xfrm>
                <a:off x="857250" y="1630916"/>
                <a:ext cx="7404653" cy="4536504"/>
              </a:xfrm>
            </p:spPr>
            <p:txBody>
              <a:bodyPr>
                <a:noAutofit/>
              </a:bodyPr>
              <a:lstStyle/>
              <a:p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องค์ประกอบของ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Holt-Winters’ additive method</a:t>
                </a:r>
              </a:p>
              <a:p>
                <a:pPr marL="34290" indent="0">
                  <a:buNone/>
                </a:pPr>
                <a:r>
                  <a:rPr lang="en-US" sz="1800" i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   </a:t>
                </a: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</a:p>
              <a:p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องค์ประกอบของ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Holt-Winters’ multiplicative method </a:t>
                </a:r>
              </a:p>
              <a:p>
                <a:pPr marL="34290" indent="0"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</a:endParaRP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en-US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endParaRPr lang="en-US" sz="18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0" y="1630916"/>
                <a:ext cx="7404653" cy="4536504"/>
              </a:xfrm>
              <a:blipFill rotWithShape="0">
                <a:blip r:embed="rId2"/>
                <a:stretch>
                  <a:fillRect l="-329" t="-174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สี่เหลี่ยมผืนผ้า 4"/>
          <p:cNvSpPr/>
          <p:nvPr/>
        </p:nvSpPr>
        <p:spPr>
          <a:xfrm>
            <a:off x="200177" y="6093296"/>
            <a:ext cx="87187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en-US" sz="2400" baseline="-25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เป็นสมการข้อมูลที่แยกผลของฤดูกาล 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r>
              <a:rPr lang="en-US" sz="2400" baseline="-25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เป็นสมการแนวโน้ม และ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2400" baseline="-25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เป็นสมการส่วนประกอบของฤดูกาล</a:t>
            </a:r>
          </a:p>
        </p:txBody>
      </p:sp>
    </p:spTree>
    <p:extLst>
      <p:ext uri="{BB962C8B-B14F-4D97-AF65-F5344CB8AC3E}">
        <p14:creationId xmlns:p14="http://schemas.microsoft.com/office/powerpoint/2010/main" val="2832026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idx="4294967295"/>
          </p:nvPr>
        </p:nvSpPr>
        <p:spPr>
          <a:xfrm>
            <a:off x="395536" y="228773"/>
            <a:ext cx="8229600" cy="547687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ผลการศึกษา - ยางพารา</a:t>
            </a:r>
            <a:endParaRPr lang="th-TH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ตัวแทนเนื้อหา 2"/>
          <p:cNvSpPr>
            <a:spLocks noGrp="1"/>
          </p:cNvSpPr>
          <p:nvPr>
            <p:ph idx="4294967295"/>
          </p:nvPr>
        </p:nvSpPr>
        <p:spPr>
          <a:xfrm>
            <a:off x="369401" y="3902716"/>
            <a:ext cx="8229600" cy="2663825"/>
          </a:xfrm>
        </p:spPr>
        <p:txBody>
          <a:bodyPr>
            <a:noAutofit/>
          </a:bodyPr>
          <a:lstStyle/>
          <a:p>
            <a:pPr algn="thaiDist"/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ในปี 2563 สถานการณ์การแพร่ระบาดของเชื้อ</a:t>
            </a:r>
            <a:r>
              <a:rPr lang="th-TH" dirty="0" err="1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ไวรัส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COVID-19 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ส่งผลให้เศรษฐกิจโลกชะลอตัว กำลังซื้อของผู้บริโภคหรือความต้องการผลิตภัณฑ์ยางลดลง ผู้แปรรูปผลิตภัณฑ์ยางทั่วโลกจึงลดกำลังการผลิตหรือชะลอ</a:t>
            </a:r>
            <a:b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การซื้อวัตถุดิบในช่วงที่มีการแพร่ระบาดรุนแรง</a:t>
            </a:r>
          </a:p>
          <a:p>
            <a:pPr algn="thaiDist"/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ความต้องการใช้ยางภายในประเทศและความต้องการใช้ยางเพื่อส่งออกของไทยในปี 2563 จะ</a:t>
            </a:r>
            <a:r>
              <a:rPr lang="th-TH" b="1" u="sng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ลดลงร้อยละ 15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เมื่อเทียบกับปีที่ผ่านมา และคาดว่าในปี 2564 สถานการณ์จะดีขึ้นและทำให้ความต้องการใช้ยางภายในประเทศ และความต้องการยางเพื่อส่งออกของไทย</a:t>
            </a:r>
            <a:r>
              <a:rPr lang="th-TH" b="1" u="sng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ลดลงร้อยละ 10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เมื่อเทียบกับปีที่ผ่านมา ทั้งนี้ ต้องคำนึงถึงปัจจัยต่าง ๆ โดยเฉพาะสถานการณ์การแพร่ระบาดของเชื้อ</a:t>
            </a:r>
            <a:r>
              <a:rPr lang="th-TH" dirty="0" err="1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ไวรัส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/ความสำเร็จในการสร้างวัคซีนป้องกัน รวมทั้งมาตรการทางการค้าระหว่างจีนและสหรัฐอเมริกา</a:t>
            </a:r>
          </a:p>
          <a:p>
            <a:pPr algn="thaiDist"/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F164-3AA4-4D58-AF9A-459687D9B400}"/>
              </a:ext>
            </a:extLst>
          </p:cNvPr>
          <p:cNvSpPr txBox="1"/>
          <p:nvPr/>
        </p:nvSpPr>
        <p:spPr>
          <a:xfrm>
            <a:off x="395536" y="73624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rgbClr val="3333FF"/>
                </a:solidFill>
                <a:latin typeface="TH SarabunPSK" pitchFamily="34" charset="-34"/>
              </a:rPr>
              <a:t>อภิปรายผลและข้อเสนอแนะ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269776" y="341970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ที่มา</a:t>
            </a:r>
            <a:r>
              <a:rPr lang="en-US" sz="180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: </a:t>
            </a:r>
            <a:r>
              <a:rPr lang="th-TH" sz="180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จากการคำนวณ</a:t>
            </a:r>
            <a:endParaRPr lang="en-US" sz="180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510234" y="1244580"/>
          <a:ext cx="7950198" cy="210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4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3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พยากรณ์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%∆</a:t>
                      </a: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จากปี 2562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การใช้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ภายในประเทศ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การใช้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เพื่อส่งออก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การใช้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ภายในประเทศ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การใช้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เพื่อส่งออก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ปี 2562 (ปีฐาน)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663,082 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3,938,843 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ปี 2563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695,443 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3,685,506 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4.88%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-6.43%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ปี 2564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719,562 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3,388,513 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3.47%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-8.06%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562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>
                <a:solidFill>
                  <a:schemeClr val="tx1"/>
                </a:solidFill>
                <a:latin typeface="TH SarabunPSK" pitchFamily="34" charset="-34"/>
              </a:rPr>
              <a:t>ข้อเสนอแนะ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จากผลการพยากรณ์ความต้องการใช้ยางพาราภายในประเทศซึ่งไม่สอดคล้องกับสถานการณ์ในปัจจุบันที่มีแนวโน้มการใช้ยางพาราภายในประเทศที่ลดลง ดังนั้น จึง</a:t>
            </a:r>
            <a:r>
              <a:rPr lang="th-TH" sz="2800" u="sng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ควรมีการศึกษาปัจจัยอื่น ๆ เพิ่มเติมที่อาจมีผลกระทบต่อความต้องการใช้ยางพารา </a:t>
            </a:r>
            <a:r>
              <a:rPr lang="th-TH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เช่น ปริมาณผลผลิต สต็อก ภาวะเศรษฐกิจโลก ภาวะเศรษฐกิจของประเทศคู่ค้าที่สำคัญ ผลกระทบจาก </a:t>
            </a:r>
            <a:r>
              <a:rPr lang="en-US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Covid-19</a:t>
            </a:r>
            <a:r>
              <a:rPr lang="th-TH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en-US" sz="2800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  <a:p>
            <a:pPr algn="thaiDist"/>
            <a:r>
              <a:rPr lang="th-TH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จากแนวโน้มสถานการณ์การส่งออกที่ลดลงซึ่งสอดคล้องกับผลการพยากรณ์ด้วยแบบจำลองทางสถิติ ดังนั้น จึง</a:t>
            </a:r>
            <a:r>
              <a:rPr lang="th-TH" sz="2800" u="sng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ควรมีการขยายช่องทางการตลาดยางพาราเพื่อเพิ่มการส่งออก</a:t>
            </a:r>
            <a:r>
              <a:rPr lang="th-TH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เพิ่มขีดความสามารถในการแข่งขันให้กับผู้ประกอบการภายในประเทศ หรือมี</a:t>
            </a:r>
            <a:r>
              <a:rPr lang="th-TH" sz="2800" u="sng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การส่งเสริมการใช้ยางภายในประเทศเพื่อสร้างมูลค่าเพิ่มให้มากขึ้น</a:t>
            </a:r>
            <a:endParaRPr lang="en-US" sz="2800" u="sng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74232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สับปะรดโรงงาน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16838883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สี่เหลี่ยมมุมมน 84"/>
          <p:cNvSpPr/>
          <p:nvPr/>
        </p:nvSpPr>
        <p:spPr>
          <a:xfrm>
            <a:off x="539552" y="1088740"/>
            <a:ext cx="990600" cy="381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ต้นน้ำ</a:t>
            </a:r>
          </a:p>
        </p:txBody>
      </p:sp>
      <p:sp>
        <p:nvSpPr>
          <p:cNvPr id="86" name="สี่เหลี่ยมมุมมน 85"/>
          <p:cNvSpPr/>
          <p:nvPr/>
        </p:nvSpPr>
        <p:spPr>
          <a:xfrm>
            <a:off x="3923928" y="1088740"/>
            <a:ext cx="990600" cy="381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กลางน้ำ</a:t>
            </a:r>
          </a:p>
        </p:txBody>
      </p:sp>
      <p:sp>
        <p:nvSpPr>
          <p:cNvPr id="87" name="สี่เหลี่ยมมุมมน 86"/>
          <p:cNvSpPr/>
          <p:nvPr/>
        </p:nvSpPr>
        <p:spPr>
          <a:xfrm>
            <a:off x="7020272" y="1088740"/>
            <a:ext cx="990600" cy="381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ปลายน้ำ</a:t>
            </a:r>
          </a:p>
        </p:txBody>
      </p:sp>
      <p:grpSp>
        <p:nvGrpSpPr>
          <p:cNvPr id="40" name="กลุ่ม 39"/>
          <p:cNvGrpSpPr/>
          <p:nvPr/>
        </p:nvGrpSpPr>
        <p:grpSpPr>
          <a:xfrm>
            <a:off x="395536" y="1556792"/>
            <a:ext cx="8424936" cy="4681108"/>
            <a:chOff x="395536" y="1556792"/>
            <a:chExt cx="8073651" cy="4681108"/>
          </a:xfrm>
        </p:grpSpPr>
        <p:cxnSp>
          <p:nvCxnSpPr>
            <p:cNvPr id="42" name="ลูกศรเชื่อมต่อแบบตรง 87"/>
            <p:cNvCxnSpPr>
              <a:cxnSpLocks noChangeShapeType="1"/>
            </p:cNvCxnSpPr>
            <p:nvPr/>
          </p:nvCxnSpPr>
          <p:spPr bwMode="auto">
            <a:xfrm>
              <a:off x="1685448" y="2075442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ลูกศรเชื่อมต่อแบบตรง 92"/>
            <p:cNvCxnSpPr>
              <a:cxnSpLocks noChangeShapeType="1"/>
            </p:cNvCxnSpPr>
            <p:nvPr/>
          </p:nvCxnSpPr>
          <p:spPr bwMode="auto">
            <a:xfrm>
              <a:off x="1718603" y="3229688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ลูกศรเชื่อมต่อแบบตรง 94"/>
            <p:cNvCxnSpPr>
              <a:cxnSpLocks noChangeShapeType="1"/>
              <a:endCxn id="62" idx="1"/>
            </p:cNvCxnSpPr>
            <p:nvPr/>
          </p:nvCxnSpPr>
          <p:spPr bwMode="auto">
            <a:xfrm flipV="1">
              <a:off x="1685115" y="5928158"/>
              <a:ext cx="1786734" cy="3223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6341522" y="4762745"/>
              <a:ext cx="1605398" cy="4426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ใช้ในประเทศ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5780757" y="1556792"/>
              <a:ext cx="2688430" cy="155163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ตลาดส่งออก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111125" marR="0" lvl="1" indent="-111125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สับปะรดกระป๋อง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รัสเซีย เยอรมัน 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น้ำสับปะรด</a:t>
              </a:r>
              <a:r>
                <a:rPr kumimoji="0" lang="en-US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เนเธอร์แลนด์ อเมริกา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กวน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รัสเซีย จีน 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สด 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จีน ฮ่องกง ญี่ปุ่น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แห้ง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อินเดีย รัสเซีย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0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แช่แข็ง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ออสเตรเลีย ญี่ปุ่น จีน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191972" y="1749280"/>
              <a:ext cx="2377159" cy="63075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โรงงานแปรรูปสับปะรด 80</a:t>
              </a:r>
              <a:r>
                <a:rPr kumimoji="0" lang="en-US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%</a:t>
              </a:r>
              <a:endParaRPr lang="th-TH" sz="1400" dirty="0"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defTabSz="914400" rtl="0" eaLnBrk="1" fontAlgn="base" latinLnBrk="0" hangingPunct="1">
                <a:lnSpc>
                  <a:spcPts val="1400"/>
                </a:lnSpc>
                <a:buClrTx/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สมาคมผู้ผลิตอาหารสำเร็จรูป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สมาคมอุตสาหกรรมสับปะรดไทย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2199609" y="2889907"/>
              <a:ext cx="1696321" cy="5827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ผู้รวบรวม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สถาบันเกษตรกร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แผงรับซื้อ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2175228" y="3911706"/>
              <a:ext cx="1381438" cy="454983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ผู้รวบรวม</a:t>
              </a:r>
              <a:b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</a:b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สับปะรดบริโภคสด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962478" y="4762631"/>
              <a:ext cx="1545852" cy="4404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7030A0"/>
              </a:solidFill>
              <a:prstDash val="sys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ตลาดขายปลีก</a:t>
              </a:r>
              <a:b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</a:b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กทม.</a:t>
              </a: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/</a:t>
              </a: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ต่างจังหวัด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3980746" y="3484638"/>
              <a:ext cx="1623694" cy="408878"/>
            </a:xfrm>
            <a:prstGeom prst="rect">
              <a:avLst/>
            </a:prstGeom>
            <a:solidFill>
              <a:srgbClr val="FFFFFF"/>
            </a:solidFill>
            <a:ln w="31750" cmpd="dbl">
              <a:solidFill>
                <a:srgbClr val="F7964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ตลาดกลาง กทม.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(ตลาดไท/สี่มุมเมือง)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 flipH="1">
              <a:off x="4744090" y="3897627"/>
              <a:ext cx="0" cy="825979"/>
            </a:xfrm>
            <a:prstGeom prst="line">
              <a:avLst/>
            </a:prstGeom>
            <a:noFill/>
            <a:ln w="38100" cmpd="dbl">
              <a:solidFill>
                <a:srgbClr val="F79646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400"/>
                </a:lnSpc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3" name="วงรี 105"/>
            <p:cNvSpPr>
              <a:spLocks noChangeArrowheads="1"/>
            </p:cNvSpPr>
            <p:nvPr/>
          </p:nvSpPr>
          <p:spPr bwMode="auto">
            <a:xfrm>
              <a:off x="395536" y="3940140"/>
              <a:ext cx="1077044" cy="413414"/>
            </a:xfrm>
            <a:prstGeom prst="ellips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เกษตรกร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54" name="ลูกศรเชื่อมต่อแบบตรง 108"/>
            <p:cNvCxnSpPr>
              <a:cxnSpLocks noChangeShapeType="1"/>
            </p:cNvCxnSpPr>
            <p:nvPr/>
          </p:nvCxnSpPr>
          <p:spPr bwMode="auto">
            <a:xfrm flipH="1">
              <a:off x="3556665" y="4379448"/>
              <a:ext cx="11975" cy="125246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5" name="รูปร่าง 109"/>
            <p:cNvCxnSpPr>
              <a:cxnSpLocks noChangeShapeType="1"/>
              <a:stCxn id="62" idx="3"/>
              <a:endCxn id="45" idx="2"/>
            </p:cNvCxnSpPr>
            <p:nvPr/>
          </p:nvCxnSpPr>
          <p:spPr bwMode="auto">
            <a:xfrm flipV="1">
              <a:off x="5489030" y="5205427"/>
              <a:ext cx="1655191" cy="722731"/>
            </a:xfrm>
            <a:prstGeom prst="bentConnector2">
              <a:avLst/>
            </a:prstGeom>
            <a:noFill/>
            <a:ln w="31750" cmpd="dbl">
              <a:solidFill>
                <a:srgbClr val="7030A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56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1685338" y="2525714"/>
              <a:ext cx="4095419" cy="25725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57" name="Text Box 4"/>
            <p:cNvSpPr txBox="1">
              <a:spLocks noChangeArrowheads="1"/>
            </p:cNvSpPr>
            <p:nvPr/>
          </p:nvSpPr>
          <p:spPr bwMode="auto">
            <a:xfrm>
              <a:off x="2175340" y="4762745"/>
              <a:ext cx="1037886" cy="43454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ผู้ประกอบการแปรรูปท้องถิ่น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8" name="ตัวเชื่อมต่อตรง 116"/>
            <p:cNvSpPr>
              <a:spLocks noChangeShapeType="1"/>
            </p:cNvSpPr>
            <p:nvPr/>
          </p:nvSpPr>
          <p:spPr bwMode="auto">
            <a:xfrm flipH="1">
              <a:off x="1685226" y="2077155"/>
              <a:ext cx="0" cy="3853653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400"/>
                </a:lnSpc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59" name="ลูกศรเชื่อมต่อแบบตรง 118"/>
            <p:cNvCxnSpPr>
              <a:cxnSpLocks noChangeShapeType="1"/>
            </p:cNvCxnSpPr>
            <p:nvPr/>
          </p:nvCxnSpPr>
          <p:spPr bwMode="auto">
            <a:xfrm>
              <a:off x="4569242" y="2075442"/>
              <a:ext cx="1211514" cy="1324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0" name="ลูกศรเชื่อมต่อแบบตรง 119"/>
            <p:cNvCxnSpPr>
              <a:cxnSpLocks noChangeShapeType="1"/>
              <a:endCxn id="49" idx="1"/>
            </p:cNvCxnSpPr>
            <p:nvPr/>
          </p:nvCxnSpPr>
          <p:spPr bwMode="auto">
            <a:xfrm>
              <a:off x="1472580" y="4128164"/>
              <a:ext cx="702648" cy="11034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61" name="ลูกศรเชื่อมต่อแบบตรง 126"/>
            <p:cNvCxnSpPr>
              <a:cxnSpLocks noChangeShapeType="1"/>
            </p:cNvCxnSpPr>
            <p:nvPr/>
          </p:nvCxnSpPr>
          <p:spPr bwMode="auto">
            <a:xfrm flipV="1">
              <a:off x="5508330" y="4981785"/>
              <a:ext cx="853374" cy="1028"/>
            </a:xfrm>
            <a:prstGeom prst="straightConnector1">
              <a:avLst/>
            </a:prstGeom>
            <a:noFill/>
            <a:ln w="31750" cmpd="dbl">
              <a:solidFill>
                <a:srgbClr val="7030A0"/>
              </a:solidFill>
              <a:round/>
              <a:headEnd/>
              <a:tailEnd type="triangle" w="med" len="med"/>
            </a:ln>
          </p:spPr>
        </p:cxnSp>
        <p:sp>
          <p:nvSpPr>
            <p:cNvPr id="62" name="Text Box 18"/>
            <p:cNvSpPr txBox="1">
              <a:spLocks noChangeArrowheads="1"/>
            </p:cNvSpPr>
            <p:nvPr/>
          </p:nvSpPr>
          <p:spPr bwMode="auto">
            <a:xfrm>
              <a:off x="3471849" y="5618416"/>
              <a:ext cx="2017181" cy="61948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7030A0"/>
              </a:solidFill>
              <a:prstDash val="sys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ตลาดในจังหวัด / 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ตลาดต่างจังหวัด /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(การค้าชายแดน)*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63" name="ลูกศรเชื่อมต่อแบบตรง 129"/>
            <p:cNvCxnSpPr>
              <a:cxnSpLocks noChangeShapeType="1"/>
            </p:cNvCxnSpPr>
            <p:nvPr/>
          </p:nvCxnSpPr>
          <p:spPr bwMode="auto">
            <a:xfrm>
              <a:off x="3213226" y="4980072"/>
              <a:ext cx="749252" cy="2741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4" name="ลูกศรเชื่อมต่อแบบตรง 131"/>
            <p:cNvCxnSpPr>
              <a:cxnSpLocks noChangeShapeType="1"/>
            </p:cNvCxnSpPr>
            <p:nvPr/>
          </p:nvCxnSpPr>
          <p:spPr bwMode="auto">
            <a:xfrm flipV="1">
              <a:off x="2818885" y="2380038"/>
              <a:ext cx="0" cy="50987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5" name="ลูกศรเชื่อมต่อแบบตรง 91"/>
            <p:cNvCxnSpPr>
              <a:cxnSpLocks noChangeShapeType="1"/>
            </p:cNvCxnSpPr>
            <p:nvPr/>
          </p:nvCxnSpPr>
          <p:spPr bwMode="auto">
            <a:xfrm>
              <a:off x="1690712" y="4998932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66" name="ตัวเชื่อมต่อหักมุม 272"/>
            <p:cNvCxnSpPr>
              <a:cxnSpLocks noChangeShapeType="1"/>
              <a:stCxn id="48" idx="3"/>
              <a:endCxn id="51" idx="0"/>
            </p:cNvCxnSpPr>
            <p:nvPr/>
          </p:nvCxnSpPr>
          <p:spPr bwMode="auto">
            <a:xfrm>
              <a:off x="3895930" y="3181262"/>
              <a:ext cx="896663" cy="303376"/>
            </a:xfrm>
            <a:prstGeom prst="bentConnector2">
              <a:avLst/>
            </a:prstGeom>
            <a:noFill/>
            <a:ln w="31750">
              <a:solidFill>
                <a:srgbClr val="00B05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67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3895930" y="2889907"/>
              <a:ext cx="1884827" cy="30493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รูปร่าง 109"/>
            <p:cNvCxnSpPr>
              <a:cxnSpLocks noChangeShapeType="1"/>
              <a:stCxn id="49" idx="3"/>
              <a:endCxn id="46" idx="2"/>
            </p:cNvCxnSpPr>
            <p:nvPr/>
          </p:nvCxnSpPr>
          <p:spPr bwMode="auto">
            <a:xfrm flipV="1">
              <a:off x="3556667" y="3108422"/>
              <a:ext cx="3568306" cy="1030776"/>
            </a:xfrm>
            <a:prstGeom prst="bentConnector2">
              <a:avLst/>
            </a:prstGeom>
            <a:noFill/>
            <a:ln w="31750" cmpd="sng">
              <a:solidFill>
                <a:srgbClr val="00B050"/>
              </a:solidFill>
              <a:prstDash val="sysDash"/>
              <a:miter lim="800000"/>
              <a:headEnd/>
              <a:tailEnd type="triangle" w="med" len="med"/>
            </a:ln>
          </p:spPr>
        </p:cxnSp>
        <p:cxnSp>
          <p:nvCxnSpPr>
            <p:cNvPr id="69" name="ลูกศรเชื่อมต่อแบบตรง 131"/>
            <p:cNvCxnSpPr>
              <a:cxnSpLocks noChangeShapeType="1"/>
            </p:cNvCxnSpPr>
            <p:nvPr/>
          </p:nvCxnSpPr>
          <p:spPr bwMode="auto">
            <a:xfrm flipV="1">
              <a:off x="2852291" y="3472616"/>
              <a:ext cx="0" cy="437033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70" name="รูปร่าง 69"/>
            <p:cNvCxnSpPr>
              <a:stCxn id="57" idx="2"/>
            </p:cNvCxnSpPr>
            <p:nvPr/>
          </p:nvCxnSpPr>
          <p:spPr>
            <a:xfrm rot="16200000" flipH="1">
              <a:off x="2803670" y="5087899"/>
              <a:ext cx="558794" cy="777566"/>
            </a:xfrm>
            <a:prstGeom prst="bentConnector2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>
              <a:off x="3556665" y="4792437"/>
              <a:ext cx="424080" cy="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>
              <a:off x="3536915" y="3909648"/>
              <a:ext cx="424080" cy="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755576" y="332656"/>
            <a:ext cx="7406640" cy="65916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lvl="0" algn="ctr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โครงสร้างอุตสาหกรรมสับปะรดไทย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59160"/>
          </a:xfrm>
          <a:ln w="190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th-TH" sz="3200" b="1" dirty="0">
                <a:solidFill>
                  <a:srgbClr val="3333FF"/>
                </a:solidFill>
              </a:rPr>
              <a:t>ขอบเขตการศึกษา</a:t>
            </a:r>
            <a:endParaRPr lang="en-US" sz="3200" b="1" dirty="0">
              <a:solidFill>
                <a:srgbClr val="3333FF"/>
              </a:solidFill>
            </a:endParaRPr>
          </a:p>
        </p:txBody>
      </p:sp>
      <p:grpSp>
        <p:nvGrpSpPr>
          <p:cNvPr id="53" name="กลุ่ม 52"/>
          <p:cNvGrpSpPr/>
          <p:nvPr/>
        </p:nvGrpSpPr>
        <p:grpSpPr>
          <a:xfrm>
            <a:off x="1043608" y="1844824"/>
            <a:ext cx="7394117" cy="3168352"/>
            <a:chOff x="1043608" y="1844824"/>
            <a:chExt cx="7394117" cy="31683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27F34E-D73D-4B44-93F0-C1FE31A04CA2}"/>
                </a:ext>
              </a:extLst>
            </p:cNvPr>
            <p:cNvSpPr txBox="1"/>
            <p:nvPr/>
          </p:nvSpPr>
          <p:spPr>
            <a:xfrm>
              <a:off x="3131840" y="2289994"/>
              <a:ext cx="2238113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ความต้องการทั้งหมด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E38A04-DEAC-497E-A8D0-52305917D21C}"/>
                </a:ext>
              </a:extLst>
            </p:cNvPr>
            <p:cNvSpPr txBox="1"/>
            <p:nvPr/>
          </p:nvSpPr>
          <p:spPr>
            <a:xfrm>
              <a:off x="1043608" y="3279973"/>
              <a:ext cx="1879041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บริโภคในประเทศ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19832-E555-4D8C-937E-E42AB1847F2D}"/>
                </a:ext>
              </a:extLst>
            </p:cNvPr>
            <p:cNvSpPr txBox="1"/>
            <p:nvPr/>
          </p:nvSpPr>
          <p:spPr>
            <a:xfrm>
              <a:off x="5336328" y="3319840"/>
              <a:ext cx="1983235" cy="5412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วัตถุดิบเพื่อส่งออก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7C9C5F-0059-452B-BA74-FC6FEB86A89D}"/>
                </a:ext>
              </a:extLst>
            </p:cNvPr>
            <p:cNvSpPr txBox="1"/>
            <p:nvPr/>
          </p:nvSpPr>
          <p:spPr>
            <a:xfrm>
              <a:off x="3732458" y="4483253"/>
              <a:ext cx="1830950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สับปะรดกระป๋อง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7A15-7848-40D7-A739-D0B68A09EF76}"/>
                </a:ext>
              </a:extLst>
            </p:cNvPr>
            <p:cNvSpPr txBox="1"/>
            <p:nvPr/>
          </p:nvSpPr>
          <p:spPr>
            <a:xfrm>
              <a:off x="5722215" y="4483253"/>
              <a:ext cx="1309974" cy="5299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น้ำสับปะรด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73AF31-E2D7-42E9-B15E-0DB51D50220E}"/>
                </a:ext>
              </a:extLst>
            </p:cNvPr>
            <p:cNvSpPr txBox="1"/>
            <p:nvPr/>
          </p:nvSpPr>
          <p:spPr>
            <a:xfrm>
              <a:off x="7596336" y="4483253"/>
              <a:ext cx="638316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 err="1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อื่นๆ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144FCC-2858-4B37-A112-C8015A145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008" y="4221088"/>
              <a:ext cx="3240360" cy="1"/>
            </a:xfrm>
            <a:prstGeom prst="lin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06D50CC-092A-4F6E-A569-7ECF5CE9207A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6377202" y="3933056"/>
              <a:ext cx="5604" cy="550197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8F900FE-106A-4A9F-AAA4-28E2DF7EDD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4008" y="4221088"/>
              <a:ext cx="0" cy="286364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AAEE9A-5F61-457D-AAAF-F83C49A60E3A}"/>
                </a:ext>
              </a:extLst>
            </p:cNvPr>
            <p:cNvCxnSpPr>
              <a:cxnSpLocks/>
            </p:cNvCxnSpPr>
            <p:nvPr/>
          </p:nvCxnSpPr>
          <p:spPr>
            <a:xfrm>
              <a:off x="7884368" y="4221088"/>
              <a:ext cx="0" cy="286364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DD5AB1-7FA2-47D2-B5FE-CF7B85F6C397}"/>
                </a:ext>
              </a:extLst>
            </p:cNvPr>
            <p:cNvSpPr txBox="1"/>
            <p:nvPr/>
          </p:nvSpPr>
          <p:spPr>
            <a:xfrm>
              <a:off x="3923928" y="1844824"/>
              <a:ext cx="64953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100%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5429C7-5205-4D24-89C5-0FFB4541B5AF}"/>
                </a:ext>
              </a:extLst>
            </p:cNvPr>
            <p:cNvSpPr txBox="1"/>
            <p:nvPr/>
          </p:nvSpPr>
          <p:spPr>
            <a:xfrm>
              <a:off x="6372200" y="2724522"/>
              <a:ext cx="55335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80%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266ECB-0ED1-4785-AF26-F2B09CA3A902}"/>
                </a:ext>
              </a:extLst>
            </p:cNvPr>
            <p:cNvSpPr txBox="1"/>
            <p:nvPr/>
          </p:nvSpPr>
          <p:spPr>
            <a:xfrm>
              <a:off x="1331640" y="2724522"/>
              <a:ext cx="55335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20%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CA9C1F-70D3-4454-BB99-9C28E6EE2AB4}"/>
                </a:ext>
              </a:extLst>
            </p:cNvPr>
            <p:cNvSpPr txBox="1"/>
            <p:nvPr/>
          </p:nvSpPr>
          <p:spPr>
            <a:xfrm>
              <a:off x="7884368" y="4005064"/>
              <a:ext cx="55335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10%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6336CC-B780-4985-AD9D-EDBDE9F28FAF}"/>
                </a:ext>
              </a:extLst>
            </p:cNvPr>
            <p:cNvSpPr txBox="1"/>
            <p:nvPr/>
          </p:nvSpPr>
          <p:spPr>
            <a:xfrm>
              <a:off x="6516216" y="4149080"/>
              <a:ext cx="55335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30%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392E46-151C-4CA3-887D-2A049B676C3C}"/>
                </a:ext>
              </a:extLst>
            </p:cNvPr>
            <p:cNvSpPr txBox="1"/>
            <p:nvPr/>
          </p:nvSpPr>
          <p:spPr>
            <a:xfrm>
              <a:off x="3995936" y="4005064"/>
              <a:ext cx="55335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40%</a:t>
              </a: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971600" y="5589240"/>
            <a:ext cx="7406640" cy="65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lvl="0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พยากรณ์ความต้องการสับปะรด โดยใช้ข้อมูลการส่งออกผลิตภัณฑ์สับปะรด </a:t>
            </a:r>
          </a:p>
          <a:p>
            <a:pPr lvl="0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u="sng" dirty="0">
                <a:solidFill>
                  <a:srgbClr val="FF0000"/>
                </a:solidFill>
                <a:latin typeface="+mj-lt"/>
                <a:ea typeface="+mj-ea"/>
                <a:cs typeface="TH SarabunPSK" pitchFamily="34" charset="-34"/>
              </a:rPr>
              <a:t>ผลิตภัณฑ์หลักที่เป็นตัวแทนความต้องการของตลาดต่างประเทศ </a:t>
            </a:r>
            <a:r>
              <a:rPr lang="th-TH" sz="32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ได้แก่ สับปะรดกระป๋องและน้ำสับปะรด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+mj-lt"/>
              <a:ea typeface="+mj-ea"/>
              <a:cs typeface="TH SarabunPSK" pitchFamily="34" charset="-34"/>
            </a:endParaRPr>
          </a:p>
        </p:txBody>
      </p:sp>
      <p:cxnSp>
        <p:nvCxnSpPr>
          <p:cNvPr id="29" name="รูปร่าง 28"/>
          <p:cNvCxnSpPr>
            <a:stCxn id="5" idx="1"/>
            <a:endCxn id="6" idx="0"/>
          </p:cNvCxnSpPr>
          <p:nvPr/>
        </p:nvCxnSpPr>
        <p:spPr>
          <a:xfrm rot="10800000" flipV="1">
            <a:off x="1983130" y="2551603"/>
            <a:ext cx="1148711" cy="728369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รูปร่าง 32"/>
          <p:cNvCxnSpPr>
            <a:stCxn id="5" idx="3"/>
            <a:endCxn id="8" idx="0"/>
          </p:cNvCxnSpPr>
          <p:nvPr/>
        </p:nvCxnSpPr>
        <p:spPr>
          <a:xfrm>
            <a:off x="5369953" y="2551604"/>
            <a:ext cx="957993" cy="768236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37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ตัวแทนเนื้อหา 3">
            <a:extLst>
              <a:ext uri="{FF2B5EF4-FFF2-40B4-BE49-F238E27FC236}">
                <a16:creationId xmlns:a16="http://schemas.microsoft.com/office/drawing/2014/main" id="{917EC1AD-9508-439E-BE9C-5B00768A71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196752"/>
          <a:ext cx="8229600" cy="5256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กล่องข้อความ 4"/>
          <p:cNvSpPr txBox="1"/>
          <p:nvPr/>
        </p:nvSpPr>
        <p:spPr>
          <a:xfrm>
            <a:off x="971600" y="1268760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TH SarabunPSK" pitchFamily="34" charset="-34"/>
                <a:cs typeface="TH SarabunPSK" pitchFamily="34" charset="-34"/>
              </a:rPr>
              <a:t>ตัน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332656"/>
            <a:ext cx="7550656" cy="803176"/>
          </a:xfrm>
          <a:ln w="25400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th-TH" sz="2800" b="1" dirty="0">
                <a:solidFill>
                  <a:srgbClr val="3333FF"/>
                </a:solidFill>
              </a:rPr>
              <a:t>ปริมาณการส่งออกสับปะรดสด กระป๋อง และน้ำสับปะรดของไทยและของโลก </a:t>
            </a:r>
            <a:br>
              <a:rPr lang="th-TH" sz="2800" b="1" dirty="0">
                <a:solidFill>
                  <a:srgbClr val="3333FF"/>
                </a:solidFill>
              </a:rPr>
            </a:br>
            <a:r>
              <a:rPr lang="th-TH" sz="2800" b="1" dirty="0">
                <a:solidFill>
                  <a:srgbClr val="3333FF"/>
                </a:solidFill>
              </a:rPr>
              <a:t>ปี 2548-2562</a:t>
            </a:r>
            <a:endParaRPr lang="en-US" sz="28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7817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9A5B085-614F-45E1-B6FC-B1828FC6186E}"/>
              </a:ext>
            </a:extLst>
          </p:cNvPr>
          <p:cNvGraphicFramePr>
            <a:graphicFrameLocks noGrp="1"/>
          </p:cNvGraphicFramePr>
          <p:nvPr/>
        </p:nvGraphicFramePr>
        <p:xfrm>
          <a:off x="467544" y="1340768"/>
          <a:ext cx="8136904" cy="3002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คำอธิบาย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หน่วย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Qex_2008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ปริมาณส่งออกสับปะรดกระป๋องของไทย</a:t>
                      </a:r>
                      <a:endParaRPr lang="th-TH" sz="24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(ตัน)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Trademap.org</a:t>
                      </a:r>
                      <a:endParaRPr lang="en-US" sz="2400" b="0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Qex_2009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ปริมาณส่งออกน้ำสับปะรดไทย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(ตัน)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Trademap.org</a:t>
                      </a:r>
                      <a:endParaRPr lang="en-US" sz="2400" b="0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289">
                <a:tc gridSpan="4">
                  <a:txBody>
                    <a:bodyPr/>
                    <a:lstStyle/>
                    <a:p>
                      <a:pPr algn="l" fontAlgn="b"/>
                      <a:r>
                        <a:rPr lang="th-TH" sz="2400" b="1" i="1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ตัวแปรอื่นๆ เพิ่มเติม ที่ใช้ใน</a:t>
                      </a:r>
                      <a:r>
                        <a:rPr lang="th-TH" sz="2400" b="1" i="1" u="none" strike="noStrike" baseline="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2400" b="1" i="1" u="none" strike="noStrike" baseline="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</a:t>
                      </a:r>
                      <a:endParaRPr lang="th-TH" sz="2400" b="1" i="1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Pex_2008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ราคาส่งออกสับปะรดกระป๋องของไทย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(US/</a:t>
                      </a:r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กก.)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Trademap.org</a:t>
                      </a:r>
                      <a:endParaRPr lang="th-TH" sz="2400" b="0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Pex_2009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ราคาส่งออกน้ำสับปะรดของไทย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(US/</a:t>
                      </a:r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กก.)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Trademap.org</a:t>
                      </a:r>
                      <a:endParaRPr lang="th-TH" sz="2400" b="0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PWex_0804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ราคาส่งออกสับปะรดสดของโลก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(US/</a:t>
                      </a:r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กก.)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ใช้มูลค่าต่อหน่วย</a:t>
                      </a:r>
                      <a:endParaRPr lang="th-TH" sz="24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EXR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อัตราแลกเปลี่ยน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(บาท/</a:t>
                      </a:r>
                      <a:r>
                        <a:rPr lang="en-US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US)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ธปท.</a:t>
                      </a:r>
                      <a:endParaRPr lang="th-TH" sz="24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กล่องข้อความ 1"/>
          <p:cNvSpPr txBox="1"/>
          <p:nvPr/>
        </p:nvSpPr>
        <p:spPr>
          <a:xfrm>
            <a:off x="2195736" y="4509120"/>
            <a:ext cx="5328592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ข้อมูลเป็นรายเดือน พ.ศ. 2548 – 2562 (2005-2019)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04664"/>
            <a:ext cx="7406640" cy="659160"/>
          </a:xfrm>
          <a:ln w="254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th-TH" sz="3200" b="1" dirty="0">
                <a:solidFill>
                  <a:srgbClr val="3333FF"/>
                </a:solidFill>
              </a:rPr>
              <a:t>ตัวแปรที่ใช้และแหล่งข้อมูล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8" name="ลูกศรลง 7"/>
          <p:cNvSpPr/>
          <p:nvPr/>
        </p:nvSpPr>
        <p:spPr>
          <a:xfrm>
            <a:off x="4572000" y="4941168"/>
            <a:ext cx="576064" cy="432048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1"/>
          <p:cNvSpPr txBox="1"/>
          <p:nvPr/>
        </p:nvSpPr>
        <p:spPr>
          <a:xfrm>
            <a:off x="1907704" y="5445224"/>
            <a:ext cx="576064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Take natural logarithm </a:t>
            </a:r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ทุกตัวแปร</a:t>
            </a:r>
            <a:br>
              <a:rPr lang="th-TH" sz="2400" b="1" dirty="0">
                <a:latin typeface="TH SarabunPSK" pitchFamily="34" charset="-34"/>
                <a:cs typeface="TH SarabunPSK" pitchFamily="34" charset="-34"/>
              </a:rPr>
            </a:br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เพื่อลดการกระจายตัวของข้อมูล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320941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</p:nvPr>
        </p:nvGraphicFramePr>
        <p:xfrm>
          <a:off x="493939" y="1768944"/>
          <a:ext cx="8064450" cy="3544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48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82920551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238615145"/>
                    </a:ext>
                  </a:extLst>
                </a:gridCol>
                <a:gridCol w="920031">
                  <a:extLst>
                    <a:ext uri="{9D8B030D-6E8A-4147-A177-3AD203B41FA5}">
                      <a16:colId xmlns:a16="http://schemas.microsoft.com/office/drawing/2014/main" val="1825882344"/>
                    </a:ext>
                  </a:extLst>
                </a:gridCol>
                <a:gridCol w="1024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2445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แบบจำลอง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In-sample</a:t>
                      </a:r>
                      <a:endParaRPr lang="en-US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Ex-post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44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2005m1-2017m12</a:t>
                      </a:r>
                      <a:endParaRPr lang="en-US" sz="20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2018m1-2019m12</a:t>
                      </a:r>
                      <a:endParaRPr lang="en-US" sz="20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17">
                <a:tc grid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ปริมาณการส่งออกสับปะรดกระป๋อง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Holt-Winters (additive)</a:t>
                      </a:r>
                      <a:r>
                        <a:rPr lang="th-TH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775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β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=0.00, 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γ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497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6,035.841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11.279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6,868.042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15.060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3333FF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SARIMA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(1,1,0)(0,1,1)</a:t>
                      </a:r>
                      <a:r>
                        <a:rPr lang="en-US" sz="2000" b="1" kern="1200" baseline="-25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</a:t>
                      </a:r>
                      <a:r>
                        <a:rPr lang="en-US" sz="2000" b="1" kern="1200" baseline="-25000" dirty="0">
                          <a:solidFill>
                            <a:srgbClr val="3333FF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 </a:t>
                      </a:r>
                      <a:endParaRPr lang="en-US" sz="2000" b="1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6,755.936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11.807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5,417.847</a:t>
                      </a:r>
                      <a:endParaRPr lang="en-US" sz="1600" b="1" i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10.094</a:t>
                      </a:r>
                      <a:endParaRPr lang="en-US" sz="1600" b="1" i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 </a:t>
                      </a:r>
                      <a:endParaRPr lang="en-US" sz="2000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5,420.358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9.852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5,270.317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11.976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217">
                <a:tc grid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ปริมาณการส่งออกน้ำสับปะรด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ea typeface="Times New Roman" panose="02020603050405020304" pitchFamily="18" charset="0"/>
                          <a:cs typeface="TH SarabunPSK" pitchFamily="34" charset="-34"/>
                        </a:rPr>
                        <a:t>Holt-Winters (additive)</a:t>
                      </a:r>
                      <a:r>
                        <a:rPr lang="th-TH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ea typeface="Times New Roman" panose="02020603050405020304" pitchFamily="18" charset="0"/>
                          <a:cs typeface="TH SarabunPSK" pitchFamily="34" charset="-34"/>
                        </a:rPr>
                        <a:t> 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α=0.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571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 β=0.00, γ=0.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204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2,569.266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18.298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2,261.275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26.992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3333FF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SARIMA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(1,0,1)(0,1,1)</a:t>
                      </a:r>
                      <a:r>
                        <a:rPr lang="en-US" sz="2000" b="1" kern="1200" baseline="-25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2,698.691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18.018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1,665.311</a:t>
                      </a:r>
                      <a:endParaRPr lang="en-US" sz="1600" b="1" i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18.266</a:t>
                      </a:r>
                      <a:endParaRPr lang="en-US" sz="1600" b="1" i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ea typeface="Times New Roman" panose="02020603050405020304" pitchFamily="18" charset="0"/>
                          <a:cs typeface="TH SarabunPSK" pitchFamily="34" charset="-34"/>
                        </a:rPr>
                        <a:t>VAR </a:t>
                      </a:r>
                      <a:endParaRPr lang="en-US" sz="1600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2,287.741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15.297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3,047.142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38.424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สี่เหลี่ยมผืนผ้า 9"/>
          <p:cNvSpPr/>
          <p:nvPr/>
        </p:nvSpPr>
        <p:spPr>
          <a:xfrm>
            <a:off x="6660232" y="4689519"/>
            <a:ext cx="1800200" cy="28803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>
              <a:cs typeface="TH SarabunPSK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AA551-CF5B-4A46-94FA-8C7727590C98}"/>
              </a:ext>
            </a:extLst>
          </p:cNvPr>
          <p:cNvSpPr txBox="1"/>
          <p:nvPr/>
        </p:nvSpPr>
        <p:spPr>
          <a:xfrm>
            <a:off x="467544" y="1196752"/>
            <a:ext cx="4308670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/>
            <a:r>
              <a:rPr lang="th-TH" sz="2400" b="1" dirty="0">
                <a:solidFill>
                  <a:srgbClr val="3333FF"/>
                </a:solidFill>
                <a:cs typeface="TH SarabunPSK" pitchFamily="34" charset="-34"/>
              </a:rPr>
              <a:t>เปรียบเทียบความแม่นยำของแบบจำลองแต่ละวิธี</a:t>
            </a:r>
            <a:endParaRPr lang="en-US" sz="2400" dirty="0">
              <a:solidFill>
                <a:srgbClr val="3333FF"/>
              </a:solidFill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BE1E9749-5AF4-4189-9A9E-FC0FCB9DF36A}"/>
              </a:ext>
            </a:extLst>
          </p:cNvPr>
          <p:cNvSpPr txBox="1">
            <a:spLocks/>
          </p:cNvSpPr>
          <p:nvPr/>
        </p:nvSpPr>
        <p:spPr>
          <a:xfrm>
            <a:off x="467544" y="332656"/>
            <a:ext cx="8229600" cy="72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200" b="1" dirty="0">
                <a:solidFill>
                  <a:srgbClr val="3333FF"/>
                </a:solidFill>
                <a:cs typeface="TH SarabunPSK" pitchFamily="34" charset="-34"/>
              </a:rPr>
              <a:t>ผลการศึกษา - สับปะรดโรงงาน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07F4002-1D13-4C42-A7BE-6D565ECF01F2}"/>
              </a:ext>
            </a:extLst>
          </p:cNvPr>
          <p:cNvSpPr txBox="1">
            <a:spLocks/>
          </p:cNvSpPr>
          <p:nvPr/>
        </p:nvSpPr>
        <p:spPr>
          <a:xfrm>
            <a:off x="611560" y="5301208"/>
            <a:ext cx="7920880" cy="137763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171450" marR="0" lvl="0" indent="-137160" algn="l" defTabSz="685800" rtl="0" eaLnBrk="1" fontAlgn="auto" latinLnBrk="0" hangingPunct="1"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th-TH" sz="1800" b="1" i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หมายเหตุ </a:t>
            </a:r>
            <a:r>
              <a:rPr kumimoji="0" lang="th-TH" sz="1800" b="1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แบบจำลอง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VAR</a:t>
            </a:r>
            <a:endParaRPr kumimoji="0" lang="th-TH" sz="1800" b="1" i="1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171450" lvl="0" indent="-137160" defTabSz="685800">
              <a:buClr>
                <a:schemeClr val="accent1"/>
              </a:buClr>
              <a:buSzPct val="80000"/>
              <a:buFont typeface="Wingdings" pitchFamily="2" charset="2"/>
              <a:buChar char="§"/>
              <a:defRPr/>
            </a:pPr>
            <a:r>
              <a:rPr lang="th-TH" sz="1800" b="1" u="sng" dirty="0">
                <a:latin typeface="TH SarabunPSK" pitchFamily="34" charset="-34"/>
                <a:cs typeface="TH SarabunPSK" pitchFamily="34" charset="-34"/>
              </a:rPr>
              <a:t>ตัวแปรภายใน 6 ตัวแปร </a:t>
            </a:r>
            <a:r>
              <a:rPr lang="th-TH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โดยตัวแปรอยู่ในรูปผลต่างลำดับที่ 1 </a:t>
            </a:r>
            <a:r>
              <a:rPr lang="th-TH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ได้แก่  </a:t>
            </a:r>
            <a:r>
              <a:rPr lang="en-US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lnQex_2008 lnPex_2008 lnPex_2009 </a:t>
            </a:r>
            <a:r>
              <a:rPr lang="th-TH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sz="18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lnEXR</a:t>
            </a:r>
            <a:r>
              <a:rPr lang="th-TH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และตัวแปรที่อยู่ในระดับ </a:t>
            </a:r>
            <a:r>
              <a:rPr lang="en-US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level </a:t>
            </a: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ได้แก่ </a:t>
            </a:r>
            <a:r>
              <a:rPr lang="en-US" sz="1800" b="1" dirty="0">
                <a:latin typeface="TH SarabunPSK" pitchFamily="34" charset="-34"/>
                <a:cs typeface="TH SarabunPSK" pitchFamily="34" charset="-34"/>
              </a:rPr>
              <a:t>lnQex_2009 </a:t>
            </a: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sz="1800" b="1" dirty="0">
                <a:latin typeface="TH SarabunPSK" pitchFamily="34" charset="-34"/>
                <a:cs typeface="TH SarabunPSK" pitchFamily="34" charset="-34"/>
              </a:rPr>
              <a:t>lnPW_0804</a:t>
            </a:r>
          </a:p>
          <a:p>
            <a:pPr marL="171450" lvl="0" indent="-137160" defTabSz="685800">
              <a:buClr>
                <a:schemeClr val="accent1"/>
              </a:buClr>
              <a:buSzPct val="80000"/>
              <a:buFont typeface="Wingdings" pitchFamily="2" charset="2"/>
              <a:buChar char="§"/>
              <a:defRPr/>
            </a:pPr>
            <a:r>
              <a:rPr lang="th-TH" sz="1800" b="1" u="sng" dirty="0">
                <a:latin typeface="TH SarabunPSK" pitchFamily="34" charset="-34"/>
                <a:cs typeface="TH SarabunPSK" pitchFamily="34" charset="-34"/>
              </a:rPr>
              <a:t>ตัวแปรภายนอก 2 ตัวแปร </a:t>
            </a:r>
            <a:r>
              <a:rPr lang="th-TH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ได้แก่ ค่าคงที่ และตัวแปรหุ่นฤดูกาล </a:t>
            </a:r>
            <a:r>
              <a:rPr lang="en-US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(Seasonal dummies)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6660232" y="3356992"/>
            <a:ext cx="1776450" cy="28803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7101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547664" y="1484784"/>
            <a:ext cx="3168351" cy="43204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2800" b="1" dirty="0">
                <a:solidFill>
                  <a:schemeClr val="tx1"/>
                </a:solidFill>
                <a:latin typeface="TH SarabunPSK" pitchFamily="34" charset="-34"/>
              </a:rPr>
              <a:t>ใช้</a:t>
            </a:r>
            <a:r>
              <a:rPr lang="th-TH" sz="2800" b="1" dirty="0">
                <a:latin typeface="TH SarabunPSK" pitchFamily="34" charset="-34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TH SarabunPSK" pitchFamily="34" charset="-34"/>
              </a:rPr>
              <a:t>SARIMA</a:t>
            </a:r>
            <a:r>
              <a:rPr lang="en-US" sz="2800" b="1" dirty="0">
                <a:solidFill>
                  <a:srgbClr val="0000CC"/>
                </a:solidFill>
                <a:latin typeface="TH SarabunPSK" pitchFamily="34" charset="-34"/>
              </a:rPr>
              <a:t> </a:t>
            </a:r>
            <a:r>
              <a:rPr lang="th-TH" sz="2800" b="1" dirty="0">
                <a:solidFill>
                  <a:schemeClr val="tx1"/>
                </a:solidFill>
                <a:latin typeface="TH SarabunPSK" pitchFamily="34" charset="-34"/>
              </a:rPr>
              <a:t>พยากรณ์</a:t>
            </a:r>
            <a:endParaRPr lang="en-US" sz="2800" b="1" dirty="0">
              <a:solidFill>
                <a:schemeClr val="tx1"/>
              </a:solidFill>
              <a:latin typeface="TH SarabunPSK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323528" y="476672"/>
            <a:ext cx="5526359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th-TH" sz="2800" b="1" dirty="0">
                <a:solidFill>
                  <a:srgbClr val="3333FF"/>
                </a:solidFill>
                <a:cs typeface="TH SarabunPSK" pitchFamily="34" charset="-34"/>
              </a:rPr>
              <a:t>การพยากรณ์จากแบบจำลองที่แม่นยำที่สุด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A8AAFCE-8ABA-4CA2-8F7B-4004C11C7494}"/>
              </a:ext>
            </a:extLst>
          </p:cNvPr>
          <p:cNvGraphicFramePr/>
          <p:nvPr/>
        </p:nvGraphicFramePr>
        <p:xfrm>
          <a:off x="341784" y="2510316"/>
          <a:ext cx="6102423" cy="3510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6516216" y="332656"/>
          <a:ext cx="2193768" cy="6236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1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20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เวลา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Qex_2008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Qex_2009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ม.ค.-ปี 63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31,269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5,082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ก.พ.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30,256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5,688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มี.ค.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32,114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6,846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29,186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6,251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31,956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7,565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33,346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8,150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29,870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7,393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21,769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5,533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17,731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4,604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21,251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5,282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24,765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6,044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28,841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6,511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ม.ค.-ปี 64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26,845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6,726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ก.พ.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25,906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6,950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มี.ค.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27,457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7,879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24,915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6,878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27,237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8,050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28,377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8,457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25,380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7,529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18,468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5,556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15,019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4,574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17,973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5,207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20,912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5,923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24,317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6,352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9" name="กล่องข้อความ 8"/>
          <p:cNvSpPr txBox="1"/>
          <p:nvPr/>
        </p:nvSpPr>
        <p:spPr>
          <a:xfrm>
            <a:off x="1763688" y="2060848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solidFill>
                  <a:srgbClr val="3333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การพยากรณ์ล่วงหน้า 24 เดือน</a:t>
            </a:r>
          </a:p>
        </p:txBody>
      </p:sp>
      <p:sp>
        <p:nvSpPr>
          <p:cNvPr id="7" name="ลูกศรลง 6"/>
          <p:cNvSpPr/>
          <p:nvPr/>
        </p:nvSpPr>
        <p:spPr>
          <a:xfrm>
            <a:off x="2771800" y="1124744"/>
            <a:ext cx="720080" cy="432048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08876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ยึดเนื้อหา 3"/>
          <p:cNvGraphicFramePr>
            <a:graphicFrameLocks noGrp="1"/>
          </p:cNvGraphicFramePr>
          <p:nvPr>
            <p:ph idx="1"/>
          </p:nvPr>
        </p:nvGraphicFramePr>
        <p:xfrm>
          <a:off x="477888" y="1412776"/>
          <a:ext cx="805455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ค่าจริง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ค่าพยากรณ์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sz="2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∆ </a:t>
                      </a:r>
                      <a:r>
                        <a:rPr lang="th-TH" sz="1800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จากปี 2562</a:t>
                      </a:r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10">
                <a:tc>
                  <a:txBody>
                    <a:bodyPr/>
                    <a:lstStyle/>
                    <a:p>
                      <a:endParaRPr lang="th-TH" sz="1800" dirty="0">
                        <a:solidFill>
                          <a:srgbClr val="3333FF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สับปะรดกระป๋อง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น้ำสับปะรด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สับปะรดกระป๋อง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น้ำสับปะรด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สับปะรดกระป๋อง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น้ำสับปะรด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389,697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81,982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332,354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74,948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-14.72</a:t>
                      </a:r>
                      <a:r>
                        <a:rPr lang="en-US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endParaRPr lang="th-TH" sz="1800" b="1" i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-8.58</a:t>
                      </a:r>
                      <a:r>
                        <a:rPr lang="en-US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endParaRPr lang="th-TH" sz="1800" b="1" i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282,805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80,081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-27.43</a:t>
                      </a:r>
                      <a:r>
                        <a:rPr lang="en-US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endParaRPr lang="th-TH" sz="1800" b="1" i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-2.32</a:t>
                      </a:r>
                      <a:r>
                        <a:rPr lang="en-US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endParaRPr lang="th-TH" sz="1800" b="1" i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3501008"/>
            <a:ext cx="8388424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แนวโน้มค่าพยากรณ์ที่ในอนาคตลดลง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15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-27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%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สอดคล้องกับ</a:t>
            </a:r>
            <a:r>
              <a:rPr kumimoji="0" lang="th-TH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ภาวะการ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ส่งออกจริง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ปัจจัยส่งผลสำคัญได้แก่ ปริมาณผลผลิตตามฤดูกาล ความต้องการ ภาวะเศรษฐกิจโลก รสนิยมการบริโภคสดเพิ่มขึ้น </a:t>
            </a:r>
          </a:p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การปรับตัวของธุรกิจแปรรูป เช่น การขยายตลาด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EU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จีน ตะวันออกกลาง อาเซียน) </a:t>
            </a:r>
            <a:r>
              <a:rPr kumimoji="0" lang="th-TH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การรักษาคุณภาพสินค้า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F164-3AA4-4D58-AF9A-459687D9B400}"/>
              </a:ext>
            </a:extLst>
          </p:cNvPr>
          <p:cNvSpPr txBox="1"/>
          <p:nvPr/>
        </p:nvSpPr>
        <p:spPr>
          <a:xfrm>
            <a:off x="395536" y="692696"/>
            <a:ext cx="4572000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th-TH" sz="2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อภิปรายผลและข้อเสนอแนะ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552" y="5013176"/>
            <a:ext cx="8208912" cy="11075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h-TH" sz="20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นโยบาย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285750" marR="0" lvl="0" indent="-1666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สับปะรดกระป๋อง / น้ำสับปะรด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: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ศึกษาวิจัยความต้องการตลาดต่างประเทศ เจรจาขยายตลาดใหม่</a:t>
            </a:r>
          </a:p>
          <a:p>
            <a:pPr marL="285750" lvl="0" indent="-166688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สับปะรดสด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: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ศึกษาวิจัยความต้องการตลาด พัฒนาพันธุ์ ขยายตลาด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ทั้งในและต่างประเทศ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ลูกศรลง 7"/>
          <p:cNvSpPr/>
          <p:nvPr/>
        </p:nvSpPr>
        <p:spPr>
          <a:xfrm>
            <a:off x="683568" y="3212976"/>
            <a:ext cx="576064" cy="360040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ลูกศรลง 8"/>
          <p:cNvSpPr/>
          <p:nvPr/>
        </p:nvSpPr>
        <p:spPr>
          <a:xfrm>
            <a:off x="4283968" y="4581128"/>
            <a:ext cx="576064" cy="360040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7237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0" y="1898404"/>
            <a:ext cx="7675190" cy="4038600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H SarabunPSK" pitchFamily="34" charset="-34"/>
              </a:rPr>
              <a:t>2. Autoregressive integrated moving average models (ARIMA)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เป็นการพยากรณ์ด้วยค่าของข้อมูลที่ผ่านมา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 (Autoregressive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) และค่าคลาดเคลื่อนที่ผ่านมา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Moving average) 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ข้อมูลจะต้องมีคุณสมบัติ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Stationary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หากไม่มีจะใช้วิธีหาค่าผลต่าง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สามารถเขียนแบบจำลองในรูป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ARIMA(</a:t>
            </a:r>
            <a:r>
              <a:rPr lang="en-US" sz="24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p,d,q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คือลำดับของ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Autoregressive,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คือลำดับครั้งที่หาค่าผลต่าง และ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คือลำดับของ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490812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ไข่ไก่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2252212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กลุ่ม 28"/>
          <p:cNvGrpSpPr/>
          <p:nvPr/>
        </p:nvGrpSpPr>
        <p:grpSpPr>
          <a:xfrm>
            <a:off x="832787" y="1071546"/>
            <a:ext cx="7025361" cy="1830235"/>
            <a:chOff x="1043608" y="1714488"/>
            <a:chExt cx="5260152" cy="19735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27F34E-D73D-4B44-93F0-C1FE31A04CA2}"/>
                </a:ext>
              </a:extLst>
            </p:cNvPr>
            <p:cNvSpPr txBox="1"/>
            <p:nvPr/>
          </p:nvSpPr>
          <p:spPr>
            <a:xfrm>
              <a:off x="3131840" y="2255984"/>
              <a:ext cx="1810185" cy="56419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th-TH" dirty="0">
                  <a:latin typeface="TH SarabunPSK" pitchFamily="34" charset="-34"/>
                  <a:cs typeface="TH SarabunPSK" pitchFamily="34" charset="-34"/>
                </a:rPr>
                <a:t>การผลิตไข่ไก่ในประเทศ</a:t>
              </a:r>
              <a:endParaRPr lang="en-US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E38A04-DEAC-497E-A8D0-52305917D21C}"/>
                </a:ext>
              </a:extLst>
            </p:cNvPr>
            <p:cNvSpPr txBox="1"/>
            <p:nvPr/>
          </p:nvSpPr>
          <p:spPr>
            <a:xfrm>
              <a:off x="1043608" y="3123846"/>
              <a:ext cx="1710725" cy="564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itchFamily="34" charset="-34"/>
                  <a:cs typeface="TH SarabunPSK" pitchFamily="34" charset="-34"/>
                </a:rPr>
                <a:t>บริโภคในประเทศ</a:t>
              </a:r>
              <a:endParaRPr lang="en-US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19832-E555-4D8C-937E-E42AB1847F2D}"/>
                </a:ext>
              </a:extLst>
            </p:cNvPr>
            <p:cNvSpPr txBox="1"/>
            <p:nvPr/>
          </p:nvSpPr>
          <p:spPr>
            <a:xfrm>
              <a:off x="5483137" y="3101062"/>
              <a:ext cx="631561" cy="564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th-TH" dirty="0">
                  <a:latin typeface="TH SarabunPSK" pitchFamily="34" charset="-34"/>
                  <a:cs typeface="TH SarabunPSK" pitchFamily="34" charset="-34"/>
                </a:rPr>
                <a:t>ส่งออก</a:t>
              </a:r>
              <a:endParaRPr lang="en-US" dirty="0"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960A3F-3134-4D36-9277-7F5286D1F9FB}"/>
                </a:ext>
              </a:extLst>
            </p:cNvPr>
            <p:cNvCxnSpPr/>
            <p:nvPr/>
          </p:nvCxnSpPr>
          <p:spPr>
            <a:xfrm>
              <a:off x="2123728" y="2708920"/>
              <a:ext cx="0" cy="33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7F87FD-7BB8-45EF-8983-AB04056265FE}"/>
                </a:ext>
              </a:extLst>
            </p:cNvPr>
            <p:cNvCxnSpPr/>
            <p:nvPr/>
          </p:nvCxnSpPr>
          <p:spPr>
            <a:xfrm>
              <a:off x="5804067" y="2708921"/>
              <a:ext cx="0" cy="33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B6C02F-4EA4-40CE-9C43-FFA3C9444141}"/>
                </a:ext>
              </a:extLst>
            </p:cNvPr>
            <p:cNvCxnSpPr/>
            <p:nvPr/>
          </p:nvCxnSpPr>
          <p:spPr>
            <a:xfrm>
              <a:off x="2123728" y="2708920"/>
              <a:ext cx="10081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C99B11-1AB7-4D47-A3E7-C28FAF450152}"/>
                </a:ext>
              </a:extLst>
            </p:cNvPr>
            <p:cNvCxnSpPr/>
            <p:nvPr/>
          </p:nvCxnSpPr>
          <p:spPr>
            <a:xfrm>
              <a:off x="4787789" y="2708921"/>
              <a:ext cx="10081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DD5AB1-7FA2-47D2-B5FE-CF7B85F6C397}"/>
                </a:ext>
              </a:extLst>
            </p:cNvPr>
            <p:cNvSpPr txBox="1"/>
            <p:nvPr/>
          </p:nvSpPr>
          <p:spPr>
            <a:xfrm>
              <a:off x="3714744" y="1714488"/>
              <a:ext cx="587152" cy="564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H SarabunPSK" pitchFamily="34" charset="-34"/>
                  <a:cs typeface="TH SarabunPSK" pitchFamily="34" charset="-34"/>
                </a:rPr>
                <a:t>100%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5429C7-5205-4D24-89C5-0FFB4541B5AF}"/>
                </a:ext>
              </a:extLst>
            </p:cNvPr>
            <p:cNvSpPr txBox="1"/>
            <p:nvPr/>
          </p:nvSpPr>
          <p:spPr>
            <a:xfrm>
              <a:off x="5911045" y="2401724"/>
              <a:ext cx="392715" cy="564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H SarabunPSK" pitchFamily="34" charset="-34"/>
                  <a:cs typeface="TH SarabunPSK" pitchFamily="34" charset="-34"/>
                </a:rPr>
                <a:t>2%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266ECB-0ED1-4785-AF26-F2B09CA3A902}"/>
                </a:ext>
              </a:extLst>
            </p:cNvPr>
            <p:cNvSpPr txBox="1"/>
            <p:nvPr/>
          </p:nvSpPr>
          <p:spPr>
            <a:xfrm>
              <a:off x="1516464" y="2407774"/>
              <a:ext cx="489933" cy="564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H SarabunPSK" pitchFamily="34" charset="-34"/>
                  <a:cs typeface="TH SarabunPSK" pitchFamily="34" charset="-34"/>
                </a:rPr>
                <a:t>98%</a:t>
              </a:r>
            </a:p>
          </p:txBody>
        </p:sp>
      </p:grpSp>
      <p:sp>
        <p:nvSpPr>
          <p:cNvPr id="27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571472" y="285728"/>
            <a:ext cx="8229600" cy="7217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2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ขอบเขตการศึกษา</a:t>
            </a:r>
          </a:p>
        </p:txBody>
      </p:sp>
      <p:sp>
        <p:nvSpPr>
          <p:cNvPr id="31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428596" y="3643314"/>
            <a:ext cx="8372476" cy="5074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2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ตัวแปรที่ใช้ในการศึกษาและแหล่งข้อมูล</a:t>
            </a:r>
          </a:p>
        </p:txBody>
      </p:sp>
      <p:graphicFrame>
        <p:nvGraphicFramePr>
          <p:cNvPr id="33" name="ตาราง 32"/>
          <p:cNvGraphicFramePr>
            <a:graphicFrameLocks noGrp="1"/>
          </p:cNvGraphicFramePr>
          <p:nvPr/>
        </p:nvGraphicFramePr>
        <p:xfrm>
          <a:off x="357158" y="4286256"/>
          <a:ext cx="8501122" cy="2224520"/>
        </p:xfrm>
        <a:graphic>
          <a:graphicData uri="http://schemas.openxmlformats.org/drawingml/2006/table">
            <a:tbl>
              <a:tblPr/>
              <a:tblGrid>
                <a:gridCol w="1899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5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1709"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</a:p>
                  </a:txBody>
                  <a:tcPr marL="5992" marR="5992" marT="5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คำอธิบาย</a:t>
                      </a:r>
                    </a:p>
                  </a:txBody>
                  <a:tcPr marL="5992" marR="5992" marT="5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หน่วยงาน</a:t>
                      </a:r>
                    </a:p>
                  </a:txBody>
                  <a:tcPr marL="5992" marR="5992" marT="5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</a:t>
                      </a:r>
                    </a:p>
                  </a:txBody>
                  <a:tcPr marL="5992" marR="5992" marT="5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70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Egg_con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ปริมาณการบริโภคไข่ไก่ภายในประเทศ </a:t>
                      </a:r>
                    </a:p>
                    <a:p>
                      <a:pPr algn="l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(รายเดือน)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(ล้านฟอง)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 err="1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สศก.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709">
                <a:tc gridSpan="2">
                  <a:txBody>
                    <a:bodyPr/>
                    <a:lstStyle/>
                    <a:p>
                      <a:pPr algn="l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ตัวแปรอื่นๆ ที่ใช้ใน </a:t>
                      </a:r>
                      <a:r>
                        <a:rPr lang="en-US" sz="24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VAR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70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ราคาขายปลีกไข่ไก่เฉลี่ย (รายเดือน)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(บาท/ฟอง)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กรมการค้าภายใน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70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Pd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ราคาขายปลีกไข่เป็ดเฉลี่ย (รายเดือน)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(บาท/ฟอง)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กรมการค้าภายใน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475A325-3DAC-46CE-A54B-983CE054A423}"/>
              </a:ext>
            </a:extLst>
          </p:cNvPr>
          <p:cNvSpPr txBox="1"/>
          <p:nvPr/>
        </p:nvSpPr>
        <p:spPr>
          <a:xfrm>
            <a:off x="285720" y="3000372"/>
            <a:ext cx="3571900" cy="4616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พยากรณ์ปริมาณการบริโภคไข่ไก่ในประเทศ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8879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5251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ปริมาณการบริโภคไข่ไก่ในประเทศรายเดือน ปี 2555 – 2562</a:t>
            </a:r>
          </a:p>
        </p:txBody>
      </p:sp>
      <p:graphicFrame>
        <p:nvGraphicFramePr>
          <p:cNvPr id="5" name="แผนภูมิ 4"/>
          <p:cNvGraphicFramePr/>
          <p:nvPr/>
        </p:nvGraphicFramePr>
        <p:xfrm>
          <a:off x="357158" y="1071546"/>
          <a:ext cx="8215370" cy="3643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43966" y="4071942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TH SarabunPSK" pitchFamily="34" charset="-34"/>
                <a:cs typeface="TH SarabunPSK" pitchFamily="34" charset="-34"/>
              </a:rPr>
              <a:t>ปี</a:t>
            </a: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/>
        </p:nvGraphicFramePr>
        <p:xfrm>
          <a:off x="428596" y="5286388"/>
          <a:ext cx="8429684" cy="652272"/>
        </p:xfrm>
        <a:graphic>
          <a:graphicData uri="http://schemas.openxmlformats.org/drawingml/2006/table">
            <a:tbl>
              <a:tblPr/>
              <a:tblGrid>
                <a:gridCol w="2571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ตัวแปร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ค่าเฉลี่ย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ส่วนเบี่ยงเบนมาตรฐาน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ค่ำต่ำสุด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ค่าสูงสุด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ปริมาณการบริโภคไข่ไก่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egg_con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) </a:t>
                      </a:r>
                      <a:endParaRPr lang="th-TH" sz="2000" dirty="0">
                        <a:solidFill>
                          <a:schemeClr val="tx1"/>
                        </a:solidFill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 1,126.041 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 112.4541 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 925.96 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 1,321.22 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5185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7AA551-CF5B-4A46-94FA-8C7727590C98}"/>
              </a:ext>
            </a:extLst>
          </p:cNvPr>
          <p:cNvSpPr txBox="1"/>
          <p:nvPr/>
        </p:nvSpPr>
        <p:spPr>
          <a:xfrm>
            <a:off x="479354" y="1295182"/>
            <a:ext cx="586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0000CC"/>
                </a:solidFill>
                <a:cs typeface="TH SarabunPSK" pitchFamily="34" charset="-34"/>
              </a:rPr>
              <a:t>เปรียบเทียบความแม่นยำของแบบจำลองแต่ละวิธี</a:t>
            </a:r>
            <a:endParaRPr lang="en-US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BE1E9749-5AF4-4189-9A9E-FC0FCB9DF36A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>
                <a:solidFill>
                  <a:schemeClr val="bg1"/>
                </a:solidFill>
                <a:cs typeface="TH SarabunPSK" pitchFamily="34" charset="-34"/>
              </a:rPr>
              <a:t>ผลการศึกษา - ไข่ไก่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07F4002-1D13-4C42-A7BE-6D565ECF01F2}"/>
              </a:ext>
            </a:extLst>
          </p:cNvPr>
          <p:cNvSpPr txBox="1">
            <a:spLocks/>
          </p:cNvSpPr>
          <p:nvPr/>
        </p:nvSpPr>
        <p:spPr>
          <a:xfrm>
            <a:off x="500034" y="4500570"/>
            <a:ext cx="7920880" cy="10942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หมายเหตุ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แบบจำลอง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VAR</a:t>
            </a:r>
            <a:endParaRPr kumimoji="0" lang="th-TH" sz="16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th-TH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กำหนดตัวแปรภายใน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ได้แก่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egg_c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th-TH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ตัวแปรภายนอก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ได้แก่,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pe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และ</a:t>
            </a:r>
            <a:r>
              <a:rPr kumimoji="0" lang="th-TH" sz="16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pd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ตัวแปรทุกตัวอยู่ในรูปผลต่างลำดับที่ 1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ยกเว้น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pe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</p:txBody>
      </p:sp>
      <p:graphicFrame>
        <p:nvGraphicFramePr>
          <p:cNvPr id="7" name="ตาราง 6"/>
          <p:cNvGraphicFramePr>
            <a:graphicFrameLocks noGrp="1"/>
          </p:cNvGraphicFramePr>
          <p:nvPr/>
        </p:nvGraphicFramePr>
        <p:xfrm>
          <a:off x="500034" y="1857364"/>
          <a:ext cx="8143932" cy="2438400"/>
        </p:xfrm>
        <a:graphic>
          <a:graphicData uri="http://schemas.openxmlformats.org/drawingml/2006/table">
            <a:tbl>
              <a:tblPr/>
              <a:tblGrid>
                <a:gridCol w="464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6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75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แบบจำลอง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In-Sample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Ex-post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5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2555m01-2560m12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2561m01-2562m12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75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RMSE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MAPE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RMSE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MAPE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7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Holt-Winters (additive) α=0.34, β=0.00, γ=0.000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28.922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2.145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36.381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2.168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7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Holt-Winters (multiplicative) </a:t>
                      </a:r>
                      <a:r>
                        <a:rPr lang="el-GR" sz="2000" b="1" i="0" u="none" strike="noStrike" dirty="0">
                          <a:solidFill>
                            <a:srgbClr val="0000CC"/>
                          </a:solidFill>
                          <a:latin typeface="TH SarabunPSK"/>
                          <a:cs typeface="TH SarabunPSK" pitchFamily="34" charset="-34"/>
                        </a:rPr>
                        <a:t>α=0.33, β=0.00, γ=0.000</a:t>
                      </a:r>
                      <a:endParaRPr lang="el-GR" sz="2000" b="1" i="0" u="none" strike="noStrike" dirty="0">
                        <a:solidFill>
                          <a:srgbClr val="000000"/>
                        </a:solidFill>
                        <a:latin typeface="TH SarabunPSK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27.805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2.034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37.373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2.195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754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ARIMA (2,1,0)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62.363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4.237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63.590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4.367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754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ARIMA (4,1,4)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104.929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7.438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67.274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4.711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7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VAR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25.570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1.892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40.1699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2.5755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752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45881" y="1032639"/>
            <a:ext cx="5177329" cy="43204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th-TH" sz="2800" b="1" dirty="0">
                <a:solidFill>
                  <a:schemeClr val="tx1"/>
                </a:solidFill>
                <a:latin typeface="TH SarabunPSK" pitchFamily="34" charset="-34"/>
              </a:rPr>
              <a:t>ใช้</a:t>
            </a:r>
            <a:r>
              <a:rPr lang="th-TH" sz="2800" b="1" dirty="0">
                <a:latin typeface="TH SarabunPSK" pitchFamily="34" charset="-34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TH SarabunPSK" pitchFamily="34" charset="-34"/>
              </a:rPr>
              <a:t>Holt Winters (Additive) </a:t>
            </a:r>
            <a:r>
              <a:rPr lang="th-TH" sz="2800" b="1" dirty="0">
                <a:solidFill>
                  <a:schemeClr val="tx1"/>
                </a:solidFill>
                <a:latin typeface="TH SarabunPSK" pitchFamily="34" charset="-34"/>
              </a:rPr>
              <a:t>ในการพยากรณ์</a:t>
            </a:r>
            <a:endParaRPr lang="en-US" sz="2800" b="1" dirty="0">
              <a:solidFill>
                <a:schemeClr val="tx1"/>
              </a:solidFill>
              <a:latin typeface="TH SarabunPSK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413793" y="433544"/>
            <a:ext cx="5526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3333FF"/>
                </a:solidFill>
                <a:cs typeface="TH SarabunPSK" pitchFamily="34" charset="-34"/>
              </a:rPr>
              <a:t>การพยากรณ์จากแบบจำลองที่แม่นยำที่สุด</a:t>
            </a:r>
            <a:endParaRPr lang="en-US" dirty="0"/>
          </a:p>
        </p:txBody>
      </p:sp>
      <p:graphicFrame>
        <p:nvGraphicFramePr>
          <p:cNvPr id="9" name="แผนภูมิ 8">
            <a:extLst>
              <a:ext uri="{FF2B5EF4-FFF2-40B4-BE49-F238E27FC236}">
                <a16:creationId xmlns:a16="http://schemas.microsoft.com/office/drawing/2014/main" id="{8D5EF205-BCCC-498B-A38A-2ED4ACCC8F47}"/>
              </a:ext>
            </a:extLst>
          </p:cNvPr>
          <p:cNvGraphicFramePr/>
          <p:nvPr/>
        </p:nvGraphicFramePr>
        <p:xfrm>
          <a:off x="413792" y="1459066"/>
          <a:ext cx="6462464" cy="464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2173B68-1F63-443C-A7DD-52E2C9E275E6}"/>
              </a:ext>
            </a:extLst>
          </p:cNvPr>
          <p:cNvCxnSpPr>
            <a:cxnSpLocks/>
          </p:cNvCxnSpPr>
          <p:nvPr/>
        </p:nvCxnSpPr>
        <p:spPr>
          <a:xfrm>
            <a:off x="5572132" y="2000240"/>
            <a:ext cx="0" cy="345638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5F3FB7F8-ECC6-452E-BFAE-7A5B23D15056}"/>
              </a:ext>
            </a:extLst>
          </p:cNvPr>
          <p:cNvSpPr txBox="1"/>
          <p:nvPr/>
        </p:nvSpPr>
        <p:spPr>
          <a:xfrm>
            <a:off x="8031347" y="156545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ล้านฟอง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D7708AA5-DD9C-4C6C-A782-D9D99D01ADAC}"/>
              </a:ext>
            </a:extLst>
          </p:cNvPr>
          <p:cNvSpPr txBox="1"/>
          <p:nvPr/>
        </p:nvSpPr>
        <p:spPr>
          <a:xfrm>
            <a:off x="445881" y="1576536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 (ล้าน</a:t>
            </a:r>
            <a:r>
              <a:rPr lang="th-TH" sz="1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ฟอ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)ง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3" name="ตาราง 22">
            <a:extLst>
              <a:ext uri="{FF2B5EF4-FFF2-40B4-BE49-F238E27FC236}">
                <a16:creationId xmlns:a16="http://schemas.microsoft.com/office/drawing/2014/main" id="{AF2B54A1-B9DA-4703-812F-CFAC527EEC15}"/>
              </a:ext>
            </a:extLst>
          </p:cNvPr>
          <p:cNvGraphicFramePr>
            <a:graphicFrameLocks noGrp="1"/>
          </p:cNvGraphicFramePr>
          <p:nvPr/>
        </p:nvGraphicFramePr>
        <p:xfrm>
          <a:off x="7020272" y="407037"/>
          <a:ext cx="1872208" cy="61603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105100743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62373516"/>
                    </a:ext>
                  </a:extLst>
                </a:gridCol>
              </a:tblGrid>
              <a:tr h="271816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เดือน ปี</a:t>
                      </a:r>
                      <a:endParaRPr lang="th-TH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พยากรณ์</a:t>
                      </a:r>
                    </a:p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ความต้องการ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95933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2563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179388" fontAlgn="t"/>
                      <a:r>
                        <a:rPr lang="en-US" sz="14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14,371.71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039672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ม.ค.-63</a:t>
                      </a:r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1,186.63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144113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ก.พ.-63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1,161.82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35943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มี.ค.-63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1,205.08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01885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เม.ย.-63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1,183.22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57621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1,223.73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03384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มิ.ย.-63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1,197.89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860359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1,233.32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721687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1,225.91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906218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ก.ย.-63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1,187.49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391250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1,202.47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350045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พ.ย.-63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1,160.88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937867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ธ.ค.-63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1,203.28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239114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2564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14,798.96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397578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ม.ค.-64</a:t>
                      </a:r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1,222.23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403060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ก.พ.-64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1,197.42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728087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มี.ค.-64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1,240.69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17932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เม.ย.-64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1,218.82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14736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1,259.33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08613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มิ.ย.-64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1,233.49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654259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1,268.92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833180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1,261.52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306050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ก.ย.-64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1,223.09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72663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1,238.07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522367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พ.ย.-64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1,196.48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657448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ธ.ค.-64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1,238.88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4439"/>
                  </a:ext>
                </a:extLst>
              </a:tr>
            </a:tbl>
          </a:graphicData>
        </a:graphic>
      </p:graphicFrame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C6AC8CFE-6040-428F-BD1D-A480FCAC2F72}"/>
              </a:ext>
            </a:extLst>
          </p:cNvPr>
          <p:cNvSpPr txBox="1"/>
          <p:nvPr/>
        </p:nvSpPr>
        <p:spPr>
          <a:xfrm>
            <a:off x="6463030" y="5398934"/>
            <a:ext cx="250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ปี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8736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ตาราง 5"/>
          <p:cNvGraphicFramePr>
            <a:graphicFrameLocks noGrp="1"/>
          </p:cNvGraphicFramePr>
          <p:nvPr/>
        </p:nvGraphicFramePr>
        <p:xfrm>
          <a:off x="466214" y="870695"/>
          <a:ext cx="7274136" cy="1585917"/>
        </p:xfrm>
        <a:graphic>
          <a:graphicData uri="http://schemas.openxmlformats.org/drawingml/2006/table">
            <a:tbl>
              <a:tblPr/>
              <a:tblGrid>
                <a:gridCol w="2809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942">
                <a:tc>
                  <a:txBody>
                    <a:bodyPr/>
                    <a:lstStyle/>
                    <a:p>
                      <a:pPr algn="ctr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การบริโภคไข่ไก่ </a:t>
                      </a:r>
                    </a:p>
                    <a:p>
                      <a:pPr algn="ctr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(ล้านฟอง)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%∆ จากปี 2562</a:t>
                      </a:r>
                      <a:b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endParaRPr lang="th-TH" sz="2000" b="1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ปี 2562 (ความต้องการจริง)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14,747.94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ปี 2563 (พยากรณ์)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14,371.71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-2.55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ปี 2564 (พยากรณ์)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14,798.96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0.35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2C8F164-3AA4-4D58-AF9A-459687D9B400}"/>
              </a:ext>
            </a:extLst>
          </p:cNvPr>
          <p:cNvSpPr txBox="1"/>
          <p:nvPr/>
        </p:nvSpPr>
        <p:spPr>
          <a:xfrm>
            <a:off x="785786" y="214290"/>
            <a:ext cx="7643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/>
            <a:r>
              <a:rPr lang="th-TH" sz="3200" b="1" dirty="0">
                <a:latin typeface="TH SarabunPSK" pitchFamily="34" charset="-34"/>
                <a:cs typeface="TH SarabunPSK" pitchFamily="34" charset="-34"/>
              </a:rPr>
              <a:t>อภิปรายผลและข้อเสนอแนะ</a:t>
            </a:r>
            <a:endParaRPr lang="en-US" sz="32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7EBC5F6-33D7-44FD-9DBC-5598191FFB2B}"/>
              </a:ext>
            </a:extLst>
          </p:cNvPr>
          <p:cNvSpPr/>
          <p:nvPr/>
        </p:nvSpPr>
        <p:spPr>
          <a:xfrm>
            <a:off x="287524" y="2541949"/>
            <a:ext cx="85689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แนวโน้มค่าพยากรณ์การบริโภคไข่ไก่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ปี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63 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ลดลง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จากปี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62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สอดคล้องกับสถานการณ์ปัจจุบัน ทั้งจากผลกระทบ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COVID-19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 และ โครงการ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PS Support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ปัจจัยมีผลกระทบต่อบริโภคไข่ไก่ คือ ผู้บริโภคในประเทศ ทั้งประชาชนในประเทศ และนักท่องเที่ยวจากต่างประเทศ ในขณะที่การส่งออกนั้นเป็นการลดปริมาณอุปทานไข่ไก่ในประเทศเท่านั้น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9601D52F-8369-4CE1-84D7-D6BD9F5507AA}"/>
              </a:ext>
            </a:extLst>
          </p:cNvPr>
          <p:cNvSpPr/>
          <p:nvPr/>
        </p:nvSpPr>
        <p:spPr>
          <a:xfrm>
            <a:off x="287524" y="3883014"/>
            <a:ext cx="81749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th-TH" sz="2000" b="1" u="sng" dirty="0">
                <a:latin typeface="TH SarabunPSK" pitchFamily="34" charset="-34"/>
                <a:cs typeface="TH SarabunPSK" pitchFamily="34" charset="-34"/>
              </a:rPr>
              <a:t>นโยบาย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en-US" sz="20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1) ควรมีการบริหารจัดการอุปทานไข่ไก่</a:t>
            </a:r>
            <a:r>
              <a:rPr lang="th-TH" sz="2000" dirty="0">
                <a:latin typeface="TH SarabunPSK" pitchFamily="34" charset="-34"/>
                <a:cs typeface="TH SarabunPSK" pitchFamily="34" charset="-34"/>
              </a:rPr>
              <a:t>เพื่อไม่ให้มีปริมาณมากเกินความต้องการของผู้บริโภค เพื่อลดความเสี่ยงไข่ไก่ล้นตลาด และส่งผลต่อราคาไข่ไก่ในประเทศ เช่น โครงการ </a:t>
            </a:r>
            <a:r>
              <a:rPr lang="en-US" sz="2000" dirty="0">
                <a:latin typeface="TH SarabunPSK" pitchFamily="34" charset="-34"/>
                <a:cs typeface="TH SarabunPSK" pitchFamily="34" charset="-34"/>
              </a:rPr>
              <a:t>PS Support, </a:t>
            </a:r>
            <a:r>
              <a:rPr lang="th-TH" sz="2000" dirty="0">
                <a:latin typeface="TH SarabunPSK" pitchFamily="34" charset="-34"/>
                <a:cs typeface="TH SarabunPSK" pitchFamily="34" charset="-34"/>
              </a:rPr>
              <a:t>การส่งออกไข่ไก่</a:t>
            </a:r>
            <a:endParaRPr lang="en-US" sz="2000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2) สนับสนุนการบริโภคไข่ไก่อย่างต่อเนื่อง </a:t>
            </a:r>
            <a:r>
              <a:rPr lang="th-TH" sz="2000" dirty="0">
                <a:latin typeface="TH SarabunPSK" pitchFamily="34" charset="-34"/>
                <a:cs typeface="TH SarabunPSK" pitchFamily="34" charset="-34"/>
              </a:rPr>
              <a:t>เช่น โครงการรณรงค์การบริโภคไข่ไก่ 300 ฟองต่อคนต่อปี การสร้างทัศนคติและความรู้ความเข้าใจแก่ผู้บริโภคเกี่ยวกับการบริโภคไข่ไก่ เป็นต้น</a:t>
            </a:r>
          </a:p>
          <a:p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3) 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วิจัยและพัฒนาผลิตภัณฑ์จากไข่ไก่ รวมทั้งศึกษาความต้องการบริโภคผลิตภัณฑ์จากไข่ไก่</a:t>
            </a:r>
            <a:endParaRPr lang="en-US" sz="2000" b="1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659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การนำไปใช้ประโยชน์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thaiDist"/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เกษตรกร ผู้ประกอบการ และ </a:t>
            </a:r>
            <a:r>
              <a:rPr lang="th-TH" sz="2400" dirty="0" err="1">
                <a:solidFill>
                  <a:schemeClr val="tx1"/>
                </a:solidFill>
                <a:latin typeface="TH SarabunPSK" pitchFamily="34" charset="-34"/>
              </a:rPr>
              <a:t>กษ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. สามารถใช้ข้อมูลการพยากรณ์ความต้องการสินค้าเกษตร ในการวางแผนการผลิตให้สอดคล้องกับความต้องการของตลาด ซึ่งช่วยแก้ปัญหาการเกิดสินค้าเกษตรล้นตลาดที่ทำให้ราคาตกต่ำ ซึ่งจะทำให้เกษตรกรมีรายได้เพิ่มขึ้น</a:t>
            </a:r>
          </a:p>
          <a:p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6615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เอกสารอ้างอิง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Geoffrey Allen, P., &amp; </a:t>
            </a:r>
            <a:r>
              <a:rPr lang="en-US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Fildes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R. (2005). Levels, differences and ECMs–principles for improved econometric forecasting. </a:t>
            </a:r>
            <a:r>
              <a:rPr lang="en-US" i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Oxford Bulletin of Economics and Statistics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 </a:t>
            </a:r>
            <a:r>
              <a:rPr lang="en-US" i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67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881-904.</a:t>
            </a:r>
          </a:p>
          <a:p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Hyndman, R. J., &amp; </a:t>
            </a:r>
            <a:r>
              <a:rPr lang="en-US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Athanasopoulos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G. (2018). </a:t>
            </a:r>
            <a:r>
              <a:rPr lang="en-US" i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Forecasting: principles and practice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OTexts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Johansen, S. (1991). Estimation and Hypothesis Testing of </a:t>
            </a:r>
            <a:r>
              <a:rPr lang="en-US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Cointegration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Vectors in Gaussian Vector Autoregressive Models. </a:t>
            </a:r>
            <a:r>
              <a:rPr lang="en-US" i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Econometrica</a:t>
            </a:r>
            <a:r>
              <a:rPr lang="en-US" i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Journal of the Econometric Society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cap="all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1551-1580. </a:t>
            </a:r>
          </a:p>
          <a:p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World Development Indicators. Population, total (Updated: 08/18/2020) https://data.worldbank.org/indicator/SP.POP.TOTL</a:t>
            </a:r>
          </a:p>
          <a:p>
            <a:endParaRPr lang="th-TH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52070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รายชื่อนักวิจัย 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1. นายชัชวาลย์ เผ่าเพ็ง           		2. นายปิย</a:t>
            </a:r>
            <a:r>
              <a:rPr lang="th-TH" sz="2400" dirty="0" err="1">
                <a:solidFill>
                  <a:schemeClr val="tx1"/>
                </a:solidFill>
              </a:rPr>
              <a:t>ยุทธ</a:t>
            </a:r>
            <a:r>
              <a:rPr lang="th-TH" sz="2400" dirty="0">
                <a:solidFill>
                  <a:schemeClr val="tx1"/>
                </a:solidFill>
              </a:rPr>
              <a:t> จิตต์</a:t>
            </a:r>
            <a:r>
              <a:rPr lang="th-TH" sz="2400" dirty="0" err="1">
                <a:solidFill>
                  <a:schemeClr val="tx1"/>
                </a:solidFill>
              </a:rPr>
              <a:t>จำนงค์</a:t>
            </a:r>
            <a:endParaRPr lang="th-TH" sz="2400" dirty="0">
              <a:solidFill>
                <a:schemeClr val="tx1"/>
              </a:solidFill>
            </a:endParaRPr>
          </a:p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3. นางสาวอัจฉรา ไอยรา</a:t>
            </a:r>
            <a:r>
              <a:rPr lang="th-TH" sz="2400" dirty="0" err="1">
                <a:solidFill>
                  <a:schemeClr val="tx1"/>
                </a:solidFill>
              </a:rPr>
              <a:t>กาญ</a:t>
            </a:r>
            <a:r>
              <a:rPr lang="th-TH" sz="2400" dirty="0">
                <a:solidFill>
                  <a:schemeClr val="tx1"/>
                </a:solidFill>
              </a:rPr>
              <a:t>จนกุล  	4. นางสาว</a:t>
            </a:r>
            <a:r>
              <a:rPr lang="th-TH" sz="2400" dirty="0" err="1">
                <a:solidFill>
                  <a:schemeClr val="tx1"/>
                </a:solidFill>
              </a:rPr>
              <a:t>ศุภ</a:t>
            </a:r>
            <a:r>
              <a:rPr lang="th-TH" sz="2400" dirty="0">
                <a:solidFill>
                  <a:schemeClr val="tx1"/>
                </a:solidFill>
              </a:rPr>
              <a:t>ลักษณ์ </a:t>
            </a:r>
            <a:r>
              <a:rPr lang="th-TH" sz="2400" dirty="0" err="1">
                <a:solidFill>
                  <a:schemeClr val="tx1"/>
                </a:solidFill>
              </a:rPr>
              <a:t>ถาว</a:t>
            </a:r>
            <a:r>
              <a:rPr lang="th-TH" sz="2400" dirty="0">
                <a:solidFill>
                  <a:schemeClr val="tx1"/>
                </a:solidFill>
              </a:rPr>
              <a:t>ระ</a:t>
            </a:r>
          </a:p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5. นางสาวสุรีพร ยองรัมย์		6. นางสาว</a:t>
            </a:r>
            <a:r>
              <a:rPr lang="th-TH" sz="2400" dirty="0" err="1">
                <a:solidFill>
                  <a:schemeClr val="tx1"/>
                </a:solidFill>
              </a:rPr>
              <a:t>ยุพยง</a:t>
            </a:r>
            <a:r>
              <a:rPr lang="th-TH" sz="2400" dirty="0">
                <a:solidFill>
                  <a:schemeClr val="tx1"/>
                </a:solidFill>
              </a:rPr>
              <a:t> นาม</a:t>
            </a:r>
            <a:r>
              <a:rPr lang="th-TH" sz="2400" dirty="0" err="1">
                <a:solidFill>
                  <a:schemeClr val="tx1"/>
                </a:solidFill>
              </a:rPr>
              <a:t>วงษา</a:t>
            </a:r>
            <a:endParaRPr lang="th-TH" sz="2400" dirty="0">
              <a:solidFill>
                <a:schemeClr val="tx1"/>
              </a:solidFill>
            </a:endParaRPr>
          </a:p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7. นางสาวภัทรวดี จันทร์มา		8. นายก</a:t>
            </a:r>
            <a:r>
              <a:rPr lang="th-TH" sz="2400" dirty="0" err="1">
                <a:solidFill>
                  <a:schemeClr val="tx1"/>
                </a:solidFill>
              </a:rPr>
              <a:t>ฤษณะ</a:t>
            </a:r>
            <a:r>
              <a:rPr lang="th-TH" sz="2400" dirty="0">
                <a:solidFill>
                  <a:schemeClr val="tx1"/>
                </a:solidFill>
              </a:rPr>
              <a:t> </a:t>
            </a:r>
            <a:r>
              <a:rPr lang="th-TH" sz="2400" dirty="0" err="1">
                <a:solidFill>
                  <a:schemeClr val="tx1"/>
                </a:solidFill>
              </a:rPr>
              <a:t>เขมะว</a:t>
            </a:r>
            <a:r>
              <a:rPr lang="th-TH" sz="2400" dirty="0">
                <a:solidFill>
                  <a:schemeClr val="tx1"/>
                </a:solidFill>
              </a:rPr>
              <a:t>นิช</a:t>
            </a:r>
          </a:p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9. นายทินกร เพชรสูงเนิน		10. นาย</a:t>
            </a:r>
            <a:r>
              <a:rPr lang="th-TH" sz="2400" dirty="0" err="1">
                <a:solidFill>
                  <a:schemeClr val="tx1"/>
                </a:solidFill>
              </a:rPr>
              <a:t>ปิ</a:t>
            </a:r>
            <a:r>
              <a:rPr lang="th-TH" sz="2400" dirty="0">
                <a:solidFill>
                  <a:schemeClr val="tx1"/>
                </a:solidFill>
              </a:rPr>
              <a:t>ติ รุ่งเรือง</a:t>
            </a:r>
          </a:p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11. นายสรรเสริญ ศรีเหนี่ยง</a:t>
            </a:r>
          </a:p>
        </p:txBody>
      </p:sp>
    </p:spTree>
    <p:extLst>
      <p:ext uri="{BB962C8B-B14F-4D97-AF65-F5344CB8AC3E}">
        <p14:creationId xmlns:p14="http://schemas.microsoft.com/office/powerpoint/2010/main" val="189675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idx="1"/>
              </p:nvPr>
            </p:nvSpPr>
            <p:spPr>
              <a:xfrm>
                <a:off x="857250" y="1898404"/>
                <a:ext cx="7675190" cy="4038600"/>
              </a:xfrm>
            </p:spPr>
            <p:txBody>
              <a:bodyPr>
                <a:noAutofit/>
              </a:bodyPr>
              <a:lstStyle/>
              <a:p>
                <a:pPr marL="285750" indent="-285750"/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หากใช้ข้อมูลที่ทำผลต่างลำดับที่ 1 แบบจำลอง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ARIMA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จะแสดงได้ดังนี้</a:t>
                </a:r>
                <a:endParaRPr lang="en-US" sz="2400" i="1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เมื่อ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∆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y</a:t>
                </a:r>
                <a:r>
                  <a:rPr lang="en-US" sz="2400" baseline="-25000" dirty="0" err="1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t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คือค่าผลต่างลำดับที่ 1 ของ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y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โดย </a:t>
                </a:r>
                <a:r>
                  <a:rPr lang="en-US" sz="2400" i="1" dirty="0">
                    <a:solidFill>
                      <a:schemeClr val="tx1"/>
                    </a:solidFill>
                    <a:latin typeface="TH SarabunPSK" pitchFamily="34" charset="-34"/>
                  </a:rPr>
                  <a:t>c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คือค่าคงที่ และ </a:t>
                </a:r>
                <a:r>
                  <a:rPr lang="en-US" sz="2400" i="1" dirty="0">
                    <a:solidFill>
                      <a:schemeClr val="tx1"/>
                    </a:solidFill>
                    <a:latin typeface="TH SarabunPSK" pitchFamily="34" charset="-34"/>
                  </a:rPr>
                  <a:t>e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TH SarabunPSK" pitchFamily="34" charset="-34"/>
                  </a:rPr>
                  <a:t>t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คือค่าคลาดเคลื่อน 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       </a:t>
                </a:r>
                <a:r>
                  <a:rPr lang="th-TH" sz="2400" dirty="0">
                    <a:solidFill>
                      <a:schemeClr val="tx1"/>
                    </a:solidFill>
                  </a:rPr>
                  <a:t>มี</a:t>
                </a:r>
                <a:r>
                  <a:rPr lang="th-TH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และ </a:t>
                </a:r>
                <a:r>
                  <a:rPr lang="th-TH" sz="1800" i="1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Ѳ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เป็นสัมประสิทธิ์</a:t>
                </a:r>
                <a:endParaRPr lang="en-US" sz="24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0" indent="-342900"/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สามารถขยายเป็น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Seasonal ARIMA (SARIMA)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ซึ่งพิจารณาความเป็นฤดูกาลได้</a:t>
                </a:r>
              </a:p>
              <a:p>
                <a:pPr marL="342900" indent="-342900"/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SARIMA(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p,d,q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 (P,D,Q)</a:t>
                </a:r>
                <a:r>
                  <a:rPr lang="en-US" sz="2400" baseline="-250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m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เมื่อ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P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คือลำดับของ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Autoregressive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ของฤดูกาล,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D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คือลำดับครั้งที่หาค่าผลต่างของฤดูกาล และ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Q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คือลำดับของ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Moving average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ของฤดูกาล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โดยที่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m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คือจำนวนฤดูกาลต่อปี </a:t>
                </a:r>
              </a:p>
              <a:p>
                <a:pPr marL="342900" indent="-342900"/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นอกจากนี้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ARIMA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และ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SARIMA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ยังสามารถเพิ่มตัวแปรภายนอกได้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Exogenous variables) </a:t>
                </a:r>
                <a:endParaRPr lang="en-US" sz="24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0" y="1898404"/>
                <a:ext cx="7675190" cy="4038600"/>
              </a:xfrm>
              <a:blipFill rotWithShape="0">
                <a:blip r:embed="rId2"/>
                <a:stretch>
                  <a:fillRect l="-1271" t="-1961" b="-1161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idx="1"/>
              </p:nvPr>
            </p:nvSpPr>
            <p:spPr>
              <a:xfrm>
                <a:off x="857250" y="1700808"/>
                <a:ext cx="7531174" cy="4038600"/>
              </a:xfrm>
            </p:spPr>
            <p:txBody>
              <a:bodyPr>
                <a:noAutofit/>
              </a:bodyPr>
              <a:lstStyle/>
              <a:p>
                <a:pPr marL="34290" indent="0"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3. Vector autoregressive (VAR)/ </a:t>
                </a:r>
                <a:r>
                  <a:rPr lang="es-E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Vector Error Correction Model (VECM)</a:t>
                </a:r>
              </a:p>
              <a:p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ตัวแปรจะถูกกำหนดให้เป็นตัวแปรภายใน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Endogenous variables)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ซึ่งตัวแปรเหล่านี้จะถูกพิจารณาว่าส่งผลต่อกันและกัน</a:t>
                </a:r>
              </a:p>
              <a:p>
                <a:r>
                  <a:rPr lang="en-U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VAR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จะเป็นระบบสมการ หนึ่งตัวแปรจะได้หนึ่งสมการ ซึ่งตัวแปรทางขวามือของแต่ละสมการคือค่าคงที่และค่าย้อนหลัง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Lag)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ของทุกตัวแปรในระบบ </a:t>
                </a:r>
              </a:p>
              <a:p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หากมี </a:t>
                </a:r>
                <a:r>
                  <a:rPr lang="en-U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y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 เป็นตัวแปรภายใน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n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ตัว และค่าย้อนหลัง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1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ช่วงเวลา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จะแสดงระบบสมการได้ดังนี้</a:t>
                </a:r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" indent="0">
                  <a:buNone/>
                </a:pP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 เมื่อ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เป็นสัมประสิทธิ์ </a:t>
                </a:r>
                <a:r>
                  <a:rPr lang="en-US" sz="2400" i="1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c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เป็นค่าคงที่ และ </a:t>
                </a:r>
                <a:r>
                  <a:rPr lang="en-US" sz="2400" i="1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e</a:t>
                </a:r>
                <a:r>
                  <a:rPr lang="en-US" sz="2400" baseline="-250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n,t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เป็นค่าคลาดเคลื่อน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White noise)</a:t>
                </a:r>
                <a:endParaRPr lang="th-TH" sz="2400" dirty="0">
                  <a:solidFill>
                    <a:schemeClr val="tx1"/>
                  </a:solidFill>
                  <a:latin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0" y="1700808"/>
                <a:ext cx="7531174" cy="4038600"/>
              </a:xfrm>
              <a:blipFill rotWithShape="0">
                <a:blip r:embed="rId2"/>
                <a:stretch>
                  <a:fillRect l="-810" t="-1961" r="-486" b="-422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145672"/>
      </p:ext>
    </p:extLst>
  </p:cSld>
  <p:clrMapOvr>
    <a:masterClrMapping/>
  </p:clrMapOvr>
</p:sld>
</file>

<file path=ppt/theme/theme1.xml><?xml version="1.0" encoding="utf-8"?>
<a:theme xmlns:a="http://schemas.openxmlformats.org/drawingml/2006/main" name="พื้นฐาน">
  <a:themeElements>
    <a:clrScheme name="พื้นฐาน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พื้นฐาน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พื้นฐาน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TM03457444[[fn=พื้นฐาน]]</Template>
  <TotalTime>2171</TotalTime>
  <Words>6476</Words>
  <Application>Microsoft Office PowerPoint</Application>
  <PresentationFormat>On-screen Show (4:3)</PresentationFormat>
  <Paragraphs>1473</Paragraphs>
  <Slides>78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7" baseType="lpstr">
      <vt:lpstr>Angsana New</vt:lpstr>
      <vt:lpstr>AngsanaUPC</vt:lpstr>
      <vt:lpstr>Arial</vt:lpstr>
      <vt:lpstr>Arial</vt:lpstr>
      <vt:lpstr>Arvo</vt:lpstr>
      <vt:lpstr>Athiti ExtraLight</vt:lpstr>
      <vt:lpstr>Bahnschrift</vt:lpstr>
      <vt:lpstr>Bodoni</vt:lpstr>
      <vt:lpstr>Britannic Bold</vt:lpstr>
      <vt:lpstr>Calibri</vt:lpstr>
      <vt:lpstr>Cambria Math</vt:lpstr>
      <vt:lpstr>Corbel</vt:lpstr>
      <vt:lpstr>JasmineUPC</vt:lpstr>
      <vt:lpstr>TH Sarabun New</vt:lpstr>
      <vt:lpstr>TH SarabunPSK</vt:lpstr>
      <vt:lpstr>Times New Roman</vt:lpstr>
      <vt:lpstr>Ubuntu</vt:lpstr>
      <vt:lpstr>Wingdings</vt:lpstr>
      <vt:lpstr>พื้นฐาน</vt:lpstr>
      <vt:lpstr>แบบจำลองการพยากรณ์ ความต้องการสินค้าเกษตรที่สำคัญ</vt:lpstr>
      <vt:lpstr>ความสำคัญของการศึกษา</vt:lpstr>
      <vt:lpstr>ความสำคัญของการศึกษา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วิธีการศึกษา และการเก็บรวบรวมข้อมูล</vt:lpstr>
      <vt:lpstr>วิธีการศึกษา และการเก็บรวบรวมข้อมูล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ขอบเขตการศึกษา</vt:lpstr>
      <vt:lpstr>ผลการศึกษา - ข้าวโพดเลี้ยงสัตว์</vt:lpstr>
      <vt:lpstr>ผลการศึกษา - ข้าวโพดเลี้ยงสัตว์</vt:lpstr>
      <vt:lpstr>ผลการศึกษา – ข้าวโพดเลี้ยงสัตว์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ปาล์มน้ำมัน </vt:lpstr>
      <vt:lpstr>โครงสร้างตลาดปาล์มน้ำมัน</vt:lpstr>
      <vt:lpstr>หาความต้องการใช้ CPO ในภาคครัวเรือนและอุตสาหกรรม (Consumption) </vt:lpstr>
      <vt:lpstr>ความเคลื่อนไหวของ CONSUMPTION และ BIODIESEL</vt:lpstr>
      <vt:lpstr>ผลการศึกษา</vt:lpstr>
      <vt:lpstr>ผลการพยากรณ์จากแบบจำลอง ARIMA</vt:lpstr>
      <vt:lpstr>ผลพยากรณ์</vt:lpstr>
      <vt:lpstr>อภิปรายและข้อเสนอแนะ</vt:lpstr>
      <vt:lpstr>PowerPoint Presentation</vt:lpstr>
      <vt:lpstr>โครงสร้างตลาดมะพร้าว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ขอบเขตการศึกษา</vt:lpstr>
      <vt:lpstr>PowerPoint Presentation</vt:lpstr>
      <vt:lpstr>ผลการศึกษา - ยางพารา</vt:lpstr>
      <vt:lpstr>PowerPoint Presentation</vt:lpstr>
      <vt:lpstr>ผลการศึกษา - ยางพารา</vt:lpstr>
      <vt:lpstr>ข้อเสนอแนะ</vt:lpstr>
      <vt:lpstr>PowerPoint Presentation</vt:lpstr>
      <vt:lpstr>PowerPoint Presentation</vt:lpstr>
      <vt:lpstr>ขอบเขตการศึกษา</vt:lpstr>
      <vt:lpstr>ปริมาณการส่งออกสับปะรดสด กระป๋อง และน้ำสับปะรดของไทยและของโลก  ปี 2548-2562</vt:lpstr>
      <vt:lpstr>ตัวแปรที่ใช้และแหล่งข้อมูล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การนำไปใช้ประโยชน์</vt:lpstr>
      <vt:lpstr>เอกสารอ้างอิง</vt:lpstr>
      <vt:lpstr>รายชื่อนักวิจัย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แบบจำลองการพยากรณ์ความต้องการ สินค้าเกษตรที่สำคัญ: กรณีสับปะรด</dc:title>
  <dc:creator>ชัชวาลย์ เผ่าเพ็ง</dc:creator>
  <cp:lastModifiedBy>Natty</cp:lastModifiedBy>
  <cp:revision>451</cp:revision>
  <dcterms:created xsi:type="dcterms:W3CDTF">2020-07-23T02:00:16Z</dcterms:created>
  <dcterms:modified xsi:type="dcterms:W3CDTF">2020-09-18T06:46:49Z</dcterms:modified>
</cp:coreProperties>
</file>